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4630400" cy="8229600"/>
  <p:notesSz cx="8229600" cy="14630400"/>
  <p:embeddedFontLst>
    <p:embeddedFont>
      <p:font typeface="B Mitra" panose="00000400000000000000" pitchFamily="2" charset="-78"/>
      <p:regular r:id="rId15"/>
      <p:bold r:id="rId16"/>
    </p:embeddedFont>
    <p:embeddedFont>
      <p:font typeface="B Titr" panose="00000700000000000000" pitchFamily="2" charset="-78"/>
      <p:bold r:id="rId17"/>
    </p:embeddedFont>
    <p:embeddedFont>
      <p:font typeface="Raleway Bold" pitchFamily="2" charset="0"/>
      <p:bold r:id="rId18"/>
    </p:embeddedFont>
    <p:embeddedFont>
      <p:font typeface="Raleway Medium" pitchFamily="2"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69" d="100"/>
          <a:sy n="69" d="100"/>
        </p:scale>
        <p:origin x="677"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374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B1B1E"/>
          </a:solidFill>
          <a:ln/>
        </p:spPr>
      </p:sp>
      <p:sp>
        <p:nvSpPr>
          <p:cNvPr id="3" name="Shape 1"/>
          <p:cNvSpPr/>
          <p:nvPr/>
        </p:nvSpPr>
        <p:spPr>
          <a:xfrm>
            <a:off x="0" y="0"/>
            <a:ext cx="14630400" cy="8229600"/>
          </a:xfrm>
          <a:prstGeom prst="rect">
            <a:avLst/>
          </a:prstGeom>
          <a:solidFill>
            <a:srgbClr val="27272B"/>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7110770" y="1710452"/>
            <a:ext cx="6655594"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Titr" panose="00000700000000000000" pitchFamily="2" charset="-78"/>
              </a:rPr>
              <a:t>مقدمه ای بر کنترل علائم حیاتی</a:t>
            </a:r>
            <a:endParaRPr lang="en-US" sz="4300" dirty="0">
              <a:cs typeface="B Titr" panose="00000700000000000000" pitchFamily="2" charset="-78"/>
            </a:endParaRPr>
          </a:p>
        </p:txBody>
      </p:sp>
      <p:sp>
        <p:nvSpPr>
          <p:cNvPr id="4" name="Text 1"/>
          <p:cNvSpPr/>
          <p:nvPr/>
        </p:nvSpPr>
        <p:spPr>
          <a:xfrm>
            <a:off x="6350437" y="2766536"/>
            <a:ext cx="7415927" cy="158019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علائم حیاتی از مهم‌ترین شاخص‌های سلامت فرد هستند که به ما نمای کلی از وضعیت بدن می‌دهند. اندازه‌گیری منظم این علائم به پزشکان کمک می‌کند تا بیماری‌ها را به موقع تشخیص داده و در فرایند درمان تصمیم‌گیری دقیقی داشته باشند.</a:t>
            </a:r>
            <a:endParaRPr lang="en-US" sz="1900" dirty="0">
              <a:cs typeface="B Mitra" panose="00000400000000000000" pitchFamily="2" charset="-78"/>
            </a:endParaRPr>
          </a:p>
        </p:txBody>
      </p:sp>
      <p:sp>
        <p:nvSpPr>
          <p:cNvPr id="5" name="Text 2"/>
          <p:cNvSpPr/>
          <p:nvPr/>
        </p:nvSpPr>
        <p:spPr>
          <a:xfrm>
            <a:off x="6350437" y="4624388"/>
            <a:ext cx="7415927" cy="1185148"/>
          </a:xfrm>
          <a:prstGeom prst="rect">
            <a:avLst/>
          </a:prstGeom>
          <a:noFill/>
          <a:ln/>
        </p:spPr>
        <p:txBody>
          <a:bodyPr wrap="square" lIns="0" tIns="0" rIns="0" bIns="0" rtlCol="0" anchor="t"/>
          <a:lstStyle/>
          <a:p>
            <a:pPr algn="r" rtl="1">
              <a:lnSpc>
                <a:spcPts val="3100"/>
              </a:lnSpc>
            </a:pPr>
            <a:r>
              <a:rPr lang="en-US" sz="1900" dirty="0">
                <a:solidFill>
                  <a:srgbClr val="D7D4CC"/>
                </a:solidFill>
                <a:latin typeface="Raleway Medium" pitchFamily="34" charset="0"/>
                <a:cs typeface="B Mitra" panose="00000400000000000000" pitchFamily="2" charset="-78"/>
              </a:rPr>
              <a:t>هدف از این ارائه، آشنایی جامع با روش‌های صحیح کنترل و تفسیر علائم حیاتی است تا بتوانیم با دقت و مهارت به سلامت بیماران کمک کنیم و به ارتقای کیفیت مراقبت‌های بهداشتی </a:t>
            </a:r>
            <a:r>
              <a:rPr lang="en-US" sz="1900" dirty="0" err="1">
                <a:solidFill>
                  <a:srgbClr val="D7D4CC"/>
                </a:solidFill>
                <a:latin typeface="Raleway Medium" pitchFamily="34" charset="0"/>
                <a:cs typeface="B Mitra" panose="00000400000000000000" pitchFamily="2" charset="-78"/>
              </a:rPr>
              <a:t>بپردازیم</a:t>
            </a:r>
            <a:r>
              <a:rPr lang="en-US" sz="1900" dirty="0">
                <a:solidFill>
                  <a:srgbClr val="D7D4CC"/>
                </a:solidFill>
                <a:latin typeface="Raleway Medium" pitchFamily="34" charset="0"/>
                <a:cs typeface="B Mitra" panose="00000400000000000000" pitchFamily="2" charset="-78"/>
              </a:rPr>
              <a:t>.</a:t>
            </a:r>
          </a:p>
        </p:txBody>
      </p:sp>
      <p:sp>
        <p:nvSpPr>
          <p:cNvPr id="6" name="Shape 3"/>
          <p:cNvSpPr/>
          <p:nvPr/>
        </p:nvSpPr>
        <p:spPr>
          <a:xfrm>
            <a:off x="13371433" y="6105644"/>
            <a:ext cx="394930" cy="394930"/>
          </a:xfrm>
          <a:prstGeom prst="roundRect">
            <a:avLst>
              <a:gd name="adj" fmla="val 23151155"/>
            </a:avLst>
          </a:prstGeom>
          <a:noFill/>
          <a:ln w="7620">
            <a:solidFill>
              <a:srgbClr val="4D4D51"/>
            </a:solidFill>
            <a:prstDash val="solid"/>
          </a:ln>
        </p:spPr>
      </p:sp>
      <p:pic>
        <p:nvPicPr>
          <p:cNvPr id="7" name="Image 1" descr="preencoded.png"/>
          <p:cNvPicPr>
            <a:picLocks noChangeAspect="1"/>
          </p:cNvPicPr>
          <p:nvPr/>
        </p:nvPicPr>
        <p:blipFill>
          <a:blip r:embed="rId4"/>
          <a:stretch>
            <a:fillRect/>
          </a:stretch>
        </p:blipFill>
        <p:spPr>
          <a:xfrm>
            <a:off x="13379053" y="6113264"/>
            <a:ext cx="379690" cy="379690"/>
          </a:xfrm>
          <a:prstGeom prst="rect">
            <a:avLst/>
          </a:prstGeom>
        </p:spPr>
      </p:pic>
      <p:sp>
        <p:nvSpPr>
          <p:cNvPr id="8" name="Text 4"/>
          <p:cNvSpPr/>
          <p:nvPr/>
        </p:nvSpPr>
        <p:spPr>
          <a:xfrm>
            <a:off x="10552628" y="6087189"/>
            <a:ext cx="2695456" cy="431959"/>
          </a:xfrm>
          <a:prstGeom prst="rect">
            <a:avLst/>
          </a:prstGeom>
          <a:noFill/>
          <a:ln/>
        </p:spPr>
        <p:txBody>
          <a:bodyPr wrap="none" lIns="0" tIns="0" rIns="0" bIns="0" rtlCol="0" anchor="t"/>
          <a:lstStyle/>
          <a:p>
            <a:pPr marL="0" indent="0" algn="r" rtl="1">
              <a:lnSpc>
                <a:spcPts val="3400"/>
              </a:lnSpc>
              <a:buNone/>
            </a:pPr>
            <a:r>
              <a:rPr lang="en-US" sz="2400" b="1" dirty="0">
                <a:solidFill>
                  <a:srgbClr val="D7D4CC"/>
                </a:solidFill>
                <a:latin typeface="Raleway Bold" pitchFamily="34" charset="0"/>
                <a:ea typeface="Raleway Bold" pitchFamily="34" charset="-122"/>
                <a:cs typeface="Raleway Bold" pitchFamily="34" charset="-120"/>
              </a:rPr>
              <a:t>by farzaneh navari</a:t>
            </a:r>
            <a:endParaRPr lang="en-US"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8279963" y="1509474"/>
            <a:ext cx="5486400"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خلاصه و نتیجه‌گیری</a:t>
            </a:r>
            <a:endParaRPr lang="en-US" sz="4300" dirty="0">
              <a:cs typeface="B Mitra" panose="00000400000000000000" pitchFamily="2" charset="-78"/>
            </a:endParaRPr>
          </a:p>
        </p:txBody>
      </p:sp>
      <p:sp>
        <p:nvSpPr>
          <p:cNvPr id="4" name="Shape 1"/>
          <p:cNvSpPr/>
          <p:nvPr/>
        </p:nvSpPr>
        <p:spPr>
          <a:xfrm>
            <a:off x="13210937" y="2843213"/>
            <a:ext cx="555427" cy="555427"/>
          </a:xfrm>
          <a:prstGeom prst="roundRect">
            <a:avLst>
              <a:gd name="adj" fmla="val 66675"/>
            </a:avLst>
          </a:prstGeom>
          <a:solidFill>
            <a:srgbClr val="46464A"/>
          </a:solidFill>
          <a:ln/>
        </p:spPr>
      </p:sp>
      <p:sp>
        <p:nvSpPr>
          <p:cNvPr id="5" name="Text 2"/>
          <p:cNvSpPr/>
          <p:nvPr/>
        </p:nvSpPr>
        <p:spPr>
          <a:xfrm>
            <a:off x="10220920" y="2843213"/>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اهمیت کنترل منظم</a:t>
            </a:r>
            <a:endParaRPr lang="en-US" sz="2150" dirty="0">
              <a:cs typeface="B Mitra" panose="00000400000000000000" pitchFamily="2" charset="-78"/>
            </a:endParaRPr>
          </a:p>
        </p:txBody>
      </p:sp>
      <p:sp>
        <p:nvSpPr>
          <p:cNvPr id="6" name="Text 3"/>
          <p:cNvSpPr/>
          <p:nvPr/>
        </p:nvSpPr>
        <p:spPr>
          <a:xfrm>
            <a:off x="10181749" y="3334226"/>
            <a:ext cx="2782372" cy="158019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اندازه‌گیری مداوم و دقیق علائم حیاتی، پایه اصلی تشخیص زودرس و درمان موثر بیماری‌ها است.</a:t>
            </a:r>
            <a:endParaRPr lang="en-US" sz="1900" dirty="0">
              <a:cs typeface="B Mitra" panose="00000400000000000000" pitchFamily="2" charset="-78"/>
            </a:endParaRPr>
          </a:p>
        </p:txBody>
      </p:sp>
      <p:sp>
        <p:nvSpPr>
          <p:cNvPr id="7" name="Shape 4"/>
          <p:cNvSpPr/>
          <p:nvPr/>
        </p:nvSpPr>
        <p:spPr>
          <a:xfrm>
            <a:off x="9379506" y="2843213"/>
            <a:ext cx="555427" cy="555427"/>
          </a:xfrm>
          <a:prstGeom prst="roundRect">
            <a:avLst>
              <a:gd name="adj" fmla="val 66675"/>
            </a:avLst>
          </a:prstGeom>
          <a:solidFill>
            <a:srgbClr val="46464A"/>
          </a:solidFill>
          <a:ln/>
        </p:spPr>
      </p:sp>
      <p:sp>
        <p:nvSpPr>
          <p:cNvPr id="8" name="Text 5"/>
          <p:cNvSpPr/>
          <p:nvPr/>
        </p:nvSpPr>
        <p:spPr>
          <a:xfrm>
            <a:off x="6389489" y="2843213"/>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دقت در ثبت داده‌ها</a:t>
            </a:r>
            <a:endParaRPr lang="en-US" sz="2150" dirty="0">
              <a:cs typeface="B Mitra" panose="00000400000000000000" pitchFamily="2" charset="-78"/>
            </a:endParaRPr>
          </a:p>
        </p:txBody>
      </p:sp>
      <p:sp>
        <p:nvSpPr>
          <p:cNvPr id="9" name="Text 6"/>
          <p:cNvSpPr/>
          <p:nvPr/>
        </p:nvSpPr>
        <p:spPr>
          <a:xfrm>
            <a:off x="6350318" y="3334226"/>
            <a:ext cx="2782372" cy="158019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ثبت صحیح اطلاعات به نفع بیمار و تضمین کیفیت مراقبت‌های بهداشتی می‌باشد.</a:t>
            </a:r>
            <a:endParaRPr lang="en-US" sz="1900" dirty="0">
              <a:cs typeface="B Mitra" panose="00000400000000000000" pitchFamily="2" charset="-78"/>
            </a:endParaRPr>
          </a:p>
        </p:txBody>
      </p:sp>
      <p:sp>
        <p:nvSpPr>
          <p:cNvPr id="10" name="Shape 7"/>
          <p:cNvSpPr/>
          <p:nvPr/>
        </p:nvSpPr>
        <p:spPr>
          <a:xfrm>
            <a:off x="13210937" y="5438894"/>
            <a:ext cx="555427" cy="555427"/>
          </a:xfrm>
          <a:prstGeom prst="roundRect">
            <a:avLst>
              <a:gd name="adj" fmla="val 66675"/>
            </a:avLst>
          </a:prstGeom>
          <a:solidFill>
            <a:srgbClr val="46464A"/>
          </a:solidFill>
          <a:ln/>
        </p:spPr>
      </p:sp>
      <p:sp>
        <p:nvSpPr>
          <p:cNvPr id="11" name="Text 8"/>
          <p:cNvSpPr/>
          <p:nvPr/>
        </p:nvSpPr>
        <p:spPr>
          <a:xfrm>
            <a:off x="9914692" y="5438894"/>
            <a:ext cx="3049429"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پیشنهادات برای مهارت بهتر</a:t>
            </a:r>
            <a:endParaRPr lang="en-US" sz="2150" dirty="0">
              <a:cs typeface="B Mitra" panose="00000400000000000000" pitchFamily="2" charset="-78"/>
            </a:endParaRPr>
          </a:p>
        </p:txBody>
      </p:sp>
      <p:sp>
        <p:nvSpPr>
          <p:cNvPr id="12" name="Text 9"/>
          <p:cNvSpPr/>
          <p:nvPr/>
        </p:nvSpPr>
        <p:spPr>
          <a:xfrm>
            <a:off x="6350437" y="5929908"/>
            <a:ext cx="6613684"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آموزش‌های مستمر، به‌روزرسانی تجهیزات و توجه به جزئیات، مهارت کنترل علائم حیاتی را افزایش می‌دهد.</a:t>
            </a:r>
            <a:endParaRPr lang="en-US" sz="1900" dirty="0">
              <a:cs typeface="B Mitra" panose="00000400000000000000" pitchFamily="2"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077F68-C984-9730-EA7F-22093AFF41C1}"/>
              </a:ext>
            </a:extLst>
          </p:cNvPr>
          <p:cNvPicPr>
            <a:picLocks noChangeAspect="1"/>
          </p:cNvPicPr>
          <p:nvPr/>
        </p:nvPicPr>
        <p:blipFill>
          <a:blip r:embed="rId2"/>
          <a:stretch>
            <a:fillRect/>
          </a:stretch>
        </p:blipFill>
        <p:spPr>
          <a:xfrm>
            <a:off x="1799760" y="1488572"/>
            <a:ext cx="10600396" cy="6325381"/>
          </a:xfrm>
          <a:prstGeom prst="rect">
            <a:avLst/>
          </a:prstGeom>
        </p:spPr>
      </p:pic>
      <p:sp>
        <p:nvSpPr>
          <p:cNvPr id="4" name="TextBox 3">
            <a:extLst>
              <a:ext uri="{FF2B5EF4-FFF2-40B4-BE49-F238E27FC236}">
                <a16:creationId xmlns:a16="http://schemas.microsoft.com/office/drawing/2014/main" id="{1D72213C-CC87-DE96-F31F-3DEEE5C645B4}"/>
              </a:ext>
            </a:extLst>
          </p:cNvPr>
          <p:cNvSpPr txBox="1"/>
          <p:nvPr/>
        </p:nvSpPr>
        <p:spPr>
          <a:xfrm>
            <a:off x="3122341" y="401444"/>
            <a:ext cx="7995425" cy="769441"/>
          </a:xfrm>
          <a:prstGeom prst="rect">
            <a:avLst/>
          </a:prstGeom>
          <a:noFill/>
        </p:spPr>
        <p:txBody>
          <a:bodyPr wrap="square" rtlCol="0">
            <a:spAutoFit/>
          </a:bodyPr>
          <a:lstStyle/>
          <a:p>
            <a:pPr algn="ctr"/>
            <a:r>
              <a:rPr lang="fa-IR" sz="4400" b="1" dirty="0">
                <a:solidFill>
                  <a:schemeClr val="bg1">
                    <a:lumMod val="95000"/>
                  </a:schemeClr>
                </a:solidFill>
                <a:cs typeface="B Mitra" panose="00000400000000000000" pitchFamily="2" charset="-78"/>
              </a:rPr>
              <a:t>آگهی</a:t>
            </a:r>
            <a:endParaRPr lang="en-US" sz="4400" b="1" dirty="0">
              <a:solidFill>
                <a:schemeClr val="bg1">
                  <a:lumMod val="95000"/>
                </a:schemeClr>
              </a:solidFill>
              <a:cs typeface="B Mitra" panose="00000400000000000000" pitchFamily="2" charset="-78"/>
            </a:endParaRPr>
          </a:p>
        </p:txBody>
      </p:sp>
    </p:spTree>
    <p:extLst>
      <p:ext uri="{BB962C8B-B14F-4D97-AF65-F5344CB8AC3E}">
        <p14:creationId xmlns:p14="http://schemas.microsoft.com/office/powerpoint/2010/main" val="196393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72213C-CC87-DE96-F31F-3DEEE5C645B4}"/>
              </a:ext>
            </a:extLst>
          </p:cNvPr>
          <p:cNvSpPr txBox="1"/>
          <p:nvPr/>
        </p:nvSpPr>
        <p:spPr>
          <a:xfrm>
            <a:off x="3122341" y="401444"/>
            <a:ext cx="7995425" cy="769441"/>
          </a:xfrm>
          <a:prstGeom prst="rect">
            <a:avLst/>
          </a:prstGeom>
          <a:noFill/>
        </p:spPr>
        <p:txBody>
          <a:bodyPr wrap="square" rtlCol="0">
            <a:spAutoFit/>
          </a:bodyPr>
          <a:lstStyle/>
          <a:p>
            <a:pPr algn="ctr"/>
            <a:r>
              <a:rPr lang="fa-IR" sz="4400" b="1" dirty="0">
                <a:solidFill>
                  <a:schemeClr val="bg1">
                    <a:lumMod val="95000"/>
                  </a:schemeClr>
                </a:solidFill>
                <a:cs typeface="B Mitra" panose="00000400000000000000" pitchFamily="2" charset="-78"/>
              </a:rPr>
              <a:t>آگهی</a:t>
            </a:r>
            <a:endParaRPr lang="en-US" sz="4400" b="1" dirty="0">
              <a:solidFill>
                <a:schemeClr val="bg1">
                  <a:lumMod val="95000"/>
                </a:schemeClr>
              </a:solidFill>
              <a:cs typeface="B Mitra" panose="00000400000000000000" pitchFamily="2" charset="-78"/>
            </a:endParaRPr>
          </a:p>
        </p:txBody>
      </p:sp>
      <p:pic>
        <p:nvPicPr>
          <p:cNvPr id="5" name="Picture 4">
            <a:extLst>
              <a:ext uri="{FF2B5EF4-FFF2-40B4-BE49-F238E27FC236}">
                <a16:creationId xmlns:a16="http://schemas.microsoft.com/office/drawing/2014/main" id="{E81A9762-F6EF-D51E-E881-E7428F7172DD}"/>
              </a:ext>
            </a:extLst>
          </p:cNvPr>
          <p:cNvPicPr>
            <a:picLocks noChangeAspect="1"/>
          </p:cNvPicPr>
          <p:nvPr/>
        </p:nvPicPr>
        <p:blipFill>
          <a:blip r:embed="rId2"/>
          <a:stretch>
            <a:fillRect/>
          </a:stretch>
        </p:blipFill>
        <p:spPr>
          <a:xfrm>
            <a:off x="1723837" y="1690687"/>
            <a:ext cx="11182725" cy="5624513"/>
          </a:xfrm>
          <a:prstGeom prst="rect">
            <a:avLst/>
          </a:prstGeom>
        </p:spPr>
      </p:pic>
    </p:spTree>
    <p:extLst>
      <p:ext uri="{BB962C8B-B14F-4D97-AF65-F5344CB8AC3E}">
        <p14:creationId xmlns:p14="http://schemas.microsoft.com/office/powerpoint/2010/main" val="3195717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2793563" y="1095970"/>
            <a:ext cx="5486400"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علائم حیاتی چیست؟</a:t>
            </a:r>
            <a:endParaRPr lang="en-US" sz="4300" dirty="0">
              <a:cs typeface="B Mitra" panose="00000400000000000000" pitchFamily="2" charset="-78"/>
            </a:endParaRPr>
          </a:p>
        </p:txBody>
      </p:sp>
      <p:sp>
        <p:nvSpPr>
          <p:cNvPr id="4" name="Shape 1"/>
          <p:cNvSpPr/>
          <p:nvPr/>
        </p:nvSpPr>
        <p:spPr>
          <a:xfrm>
            <a:off x="4695349" y="2152055"/>
            <a:ext cx="3584615" cy="2959894"/>
          </a:xfrm>
          <a:prstGeom prst="roundRect">
            <a:avLst>
              <a:gd name="adj" fmla="val 12512"/>
            </a:avLst>
          </a:prstGeom>
          <a:solidFill>
            <a:srgbClr val="46464A"/>
          </a:solidFill>
          <a:ln/>
        </p:spPr>
      </p:sp>
      <p:sp>
        <p:nvSpPr>
          <p:cNvPr id="5" name="Text 2"/>
          <p:cNvSpPr/>
          <p:nvPr/>
        </p:nvSpPr>
        <p:spPr>
          <a:xfrm>
            <a:off x="5289947" y="2398871"/>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تعریف علائم حیاتی</a:t>
            </a:r>
            <a:endParaRPr lang="en-US" sz="2150" dirty="0">
              <a:cs typeface="B Mitra" panose="00000400000000000000" pitchFamily="2" charset="-78"/>
            </a:endParaRPr>
          </a:p>
        </p:txBody>
      </p:sp>
      <p:sp>
        <p:nvSpPr>
          <p:cNvPr id="6" name="Text 3"/>
          <p:cNvSpPr/>
          <p:nvPr/>
        </p:nvSpPr>
        <p:spPr>
          <a:xfrm>
            <a:off x="4942165" y="2889885"/>
            <a:ext cx="3090982" cy="1975247"/>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علائم حیاتی نشانگرهای اصلی عملکردهای حیاتی بدن مانند گردش خون، تنفس و تنظیم دما هستند که وضعیت سلامت را منعکس می‌کنند.</a:t>
            </a:r>
            <a:endParaRPr lang="en-US" sz="1900" dirty="0">
              <a:cs typeface="B Mitra" panose="00000400000000000000" pitchFamily="2" charset="-78"/>
            </a:endParaRPr>
          </a:p>
        </p:txBody>
      </p:sp>
      <p:sp>
        <p:nvSpPr>
          <p:cNvPr id="7" name="Shape 4"/>
          <p:cNvSpPr/>
          <p:nvPr/>
        </p:nvSpPr>
        <p:spPr>
          <a:xfrm>
            <a:off x="863918" y="2152055"/>
            <a:ext cx="3584615" cy="2959894"/>
          </a:xfrm>
          <a:prstGeom prst="roundRect">
            <a:avLst>
              <a:gd name="adj" fmla="val 12512"/>
            </a:avLst>
          </a:prstGeom>
          <a:solidFill>
            <a:srgbClr val="46464A"/>
          </a:solidFill>
          <a:ln/>
        </p:spPr>
      </p:sp>
      <p:sp>
        <p:nvSpPr>
          <p:cNvPr id="8" name="Text 5"/>
          <p:cNvSpPr/>
          <p:nvPr/>
        </p:nvSpPr>
        <p:spPr>
          <a:xfrm>
            <a:off x="1458516" y="2398871"/>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چهار علامت حیاتی اصلی</a:t>
            </a:r>
            <a:endParaRPr lang="en-US" sz="2150" dirty="0">
              <a:cs typeface="B Mitra" panose="00000400000000000000" pitchFamily="2" charset="-78"/>
            </a:endParaRPr>
          </a:p>
        </p:txBody>
      </p:sp>
      <p:sp>
        <p:nvSpPr>
          <p:cNvPr id="9" name="Text 6"/>
          <p:cNvSpPr/>
          <p:nvPr/>
        </p:nvSpPr>
        <p:spPr>
          <a:xfrm>
            <a:off x="1110734" y="2889885"/>
            <a:ext cx="3090982"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درجه حرارت بدن</a:t>
            </a:r>
            <a:endParaRPr lang="en-US" sz="1900" dirty="0">
              <a:cs typeface="B Mitra" panose="00000400000000000000" pitchFamily="2" charset="-78"/>
            </a:endParaRPr>
          </a:p>
        </p:txBody>
      </p:sp>
      <p:sp>
        <p:nvSpPr>
          <p:cNvPr id="10" name="Text 7"/>
          <p:cNvSpPr/>
          <p:nvPr/>
        </p:nvSpPr>
        <p:spPr>
          <a:xfrm>
            <a:off x="1110734" y="3371255"/>
            <a:ext cx="3090982"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نبض یا ضربان قلب</a:t>
            </a:r>
            <a:endParaRPr lang="en-US" sz="1900" dirty="0">
              <a:cs typeface="B Mitra" panose="00000400000000000000" pitchFamily="2" charset="-78"/>
            </a:endParaRPr>
          </a:p>
        </p:txBody>
      </p:sp>
      <p:sp>
        <p:nvSpPr>
          <p:cNvPr id="11" name="Text 8"/>
          <p:cNvSpPr/>
          <p:nvPr/>
        </p:nvSpPr>
        <p:spPr>
          <a:xfrm>
            <a:off x="1110734" y="3852624"/>
            <a:ext cx="3090982"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فشار خون</a:t>
            </a:r>
            <a:endParaRPr lang="en-US" sz="1900" dirty="0">
              <a:cs typeface="B Mitra" panose="00000400000000000000" pitchFamily="2" charset="-78"/>
            </a:endParaRPr>
          </a:p>
        </p:txBody>
      </p:sp>
      <p:sp>
        <p:nvSpPr>
          <p:cNvPr id="12" name="Text 9"/>
          <p:cNvSpPr/>
          <p:nvPr/>
        </p:nvSpPr>
        <p:spPr>
          <a:xfrm>
            <a:off x="1110734" y="4333994"/>
            <a:ext cx="3090982"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تعداد تنفس</a:t>
            </a:r>
            <a:endParaRPr lang="en-US" sz="1900" dirty="0">
              <a:cs typeface="B Mitra" panose="00000400000000000000" pitchFamily="2" charset="-78"/>
            </a:endParaRPr>
          </a:p>
        </p:txBody>
      </p:sp>
      <p:sp>
        <p:nvSpPr>
          <p:cNvPr id="13" name="Shape 10"/>
          <p:cNvSpPr/>
          <p:nvPr/>
        </p:nvSpPr>
        <p:spPr>
          <a:xfrm>
            <a:off x="864037" y="5358765"/>
            <a:ext cx="7415927" cy="1774746"/>
          </a:xfrm>
          <a:prstGeom prst="roundRect">
            <a:avLst>
              <a:gd name="adj" fmla="val 20867"/>
            </a:avLst>
          </a:prstGeom>
          <a:solidFill>
            <a:srgbClr val="46464A"/>
          </a:solidFill>
          <a:ln/>
        </p:spPr>
      </p:sp>
      <p:sp>
        <p:nvSpPr>
          <p:cNvPr id="14" name="Text 11"/>
          <p:cNvSpPr/>
          <p:nvPr/>
        </p:nvSpPr>
        <p:spPr>
          <a:xfrm>
            <a:off x="5289947" y="5605582"/>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علامت حیاتی پنجم</a:t>
            </a:r>
            <a:endParaRPr lang="en-US" sz="2150" dirty="0">
              <a:cs typeface="B Mitra" panose="00000400000000000000" pitchFamily="2" charset="-78"/>
            </a:endParaRPr>
          </a:p>
        </p:txBody>
      </p:sp>
      <p:sp>
        <p:nvSpPr>
          <p:cNvPr id="15" name="Text 12"/>
          <p:cNvSpPr/>
          <p:nvPr/>
        </p:nvSpPr>
        <p:spPr>
          <a:xfrm>
            <a:off x="1110853" y="6096595"/>
            <a:ext cx="6922294"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میزان اشباع اکسیژن خون (SpO2) که میزان اکسیژن موجود در خون را نشان می‌دهد و به ویژه در بیماران تنفسی اهمیت دارد.</a:t>
            </a:r>
            <a:endParaRPr lang="en-US" sz="1900" dirty="0">
              <a:cs typeface="B Mitra" panose="00000400000000000000"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588568" y="2205752"/>
            <a:ext cx="6177796"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روش های کنترل علائم حیاتی</a:t>
            </a:r>
            <a:endParaRPr lang="en-US" sz="4300" dirty="0">
              <a:cs typeface="B Mitra" panose="00000400000000000000" pitchFamily="2" charset="-78"/>
            </a:endParaRPr>
          </a:p>
        </p:txBody>
      </p:sp>
      <p:sp>
        <p:nvSpPr>
          <p:cNvPr id="3" name="Text 1"/>
          <p:cNvSpPr/>
          <p:nvPr/>
        </p:nvSpPr>
        <p:spPr>
          <a:xfrm>
            <a:off x="2019657" y="3508653"/>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FFE14D"/>
                </a:solidFill>
                <a:latin typeface="Comfortaa Bold" pitchFamily="34" charset="0"/>
                <a:ea typeface="Comfortaa Bold" pitchFamily="34" charset="-122"/>
                <a:cs typeface="B Mitra" panose="00000400000000000000" pitchFamily="2" charset="-78"/>
              </a:rPr>
              <a:t>کنترل درجه حرارت</a:t>
            </a:r>
            <a:endParaRPr lang="en-US" sz="2150" dirty="0">
              <a:cs typeface="B Mitra" panose="00000400000000000000" pitchFamily="2" charset="-78"/>
            </a:endParaRPr>
          </a:p>
        </p:txBody>
      </p:sp>
      <p:sp>
        <p:nvSpPr>
          <p:cNvPr id="4" name="Text 2"/>
          <p:cNvSpPr/>
          <p:nvPr/>
        </p:nvSpPr>
        <p:spPr>
          <a:xfrm>
            <a:off x="864037" y="409836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دهانی (Oral)</a:t>
            </a:r>
            <a:endParaRPr lang="en-US" sz="1900" dirty="0">
              <a:cs typeface="B Mitra" panose="00000400000000000000" pitchFamily="2" charset="-78"/>
            </a:endParaRPr>
          </a:p>
        </p:txBody>
      </p:sp>
      <p:sp>
        <p:nvSpPr>
          <p:cNvPr id="5" name="Text 3"/>
          <p:cNvSpPr/>
          <p:nvPr/>
        </p:nvSpPr>
        <p:spPr>
          <a:xfrm>
            <a:off x="864037" y="457973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زیر بغل (Axillary)</a:t>
            </a:r>
            <a:endParaRPr lang="en-US" sz="1900" dirty="0">
              <a:cs typeface="B Mitra" panose="00000400000000000000" pitchFamily="2" charset="-78"/>
            </a:endParaRPr>
          </a:p>
        </p:txBody>
      </p:sp>
      <p:sp>
        <p:nvSpPr>
          <p:cNvPr id="6" name="Text 4"/>
          <p:cNvSpPr/>
          <p:nvPr/>
        </p:nvSpPr>
        <p:spPr>
          <a:xfrm>
            <a:off x="864037" y="506110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مقعدی (Rectal)</a:t>
            </a:r>
            <a:endParaRPr lang="en-US" sz="1900" dirty="0">
              <a:cs typeface="B Mitra" panose="00000400000000000000" pitchFamily="2" charset="-78"/>
            </a:endParaRPr>
          </a:p>
        </p:txBody>
      </p:sp>
      <p:sp>
        <p:nvSpPr>
          <p:cNvPr id="7" name="Text 5"/>
          <p:cNvSpPr/>
          <p:nvPr/>
        </p:nvSpPr>
        <p:spPr>
          <a:xfrm>
            <a:off x="864037" y="5542478"/>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تمپانیک (Tympanic)</a:t>
            </a:r>
            <a:endParaRPr lang="en-US" sz="1900" dirty="0">
              <a:cs typeface="B Mitra" panose="00000400000000000000" pitchFamily="2" charset="-78"/>
            </a:endParaRPr>
          </a:p>
        </p:txBody>
      </p:sp>
      <p:sp>
        <p:nvSpPr>
          <p:cNvPr id="8" name="Text 6"/>
          <p:cNvSpPr/>
          <p:nvPr/>
        </p:nvSpPr>
        <p:spPr>
          <a:xfrm>
            <a:off x="6528316" y="3508653"/>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FFE14D"/>
                </a:solidFill>
                <a:latin typeface="Comfortaa Bold" pitchFamily="34" charset="0"/>
                <a:ea typeface="Comfortaa Bold" pitchFamily="34" charset="-122"/>
                <a:cs typeface="B Mitra" panose="00000400000000000000" pitchFamily="2" charset="-78"/>
              </a:rPr>
              <a:t>کنترل نبض</a:t>
            </a:r>
            <a:endParaRPr lang="en-US" sz="2150" dirty="0">
              <a:cs typeface="B Mitra" panose="00000400000000000000" pitchFamily="2" charset="-78"/>
            </a:endParaRPr>
          </a:p>
        </p:txBody>
      </p:sp>
      <p:sp>
        <p:nvSpPr>
          <p:cNvPr id="9" name="Text 7"/>
          <p:cNvSpPr/>
          <p:nvPr/>
        </p:nvSpPr>
        <p:spPr>
          <a:xfrm>
            <a:off x="5372695" y="409836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رادیال (Radial)</a:t>
            </a:r>
            <a:endParaRPr lang="en-US" sz="1900" dirty="0">
              <a:cs typeface="B Mitra" panose="00000400000000000000" pitchFamily="2" charset="-78"/>
            </a:endParaRPr>
          </a:p>
        </p:txBody>
      </p:sp>
      <p:sp>
        <p:nvSpPr>
          <p:cNvPr id="10" name="Text 8"/>
          <p:cNvSpPr/>
          <p:nvPr/>
        </p:nvSpPr>
        <p:spPr>
          <a:xfrm>
            <a:off x="5372695" y="457973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براکیال (Brachial)</a:t>
            </a:r>
            <a:endParaRPr lang="en-US" sz="1900" dirty="0">
              <a:cs typeface="B Mitra" panose="00000400000000000000" pitchFamily="2" charset="-78"/>
            </a:endParaRPr>
          </a:p>
        </p:txBody>
      </p:sp>
      <p:sp>
        <p:nvSpPr>
          <p:cNvPr id="11" name="Text 9"/>
          <p:cNvSpPr/>
          <p:nvPr/>
        </p:nvSpPr>
        <p:spPr>
          <a:xfrm>
            <a:off x="5372695" y="506110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کاروتید (Carotid)</a:t>
            </a:r>
            <a:endParaRPr lang="en-US" sz="1900" dirty="0">
              <a:cs typeface="B Mitra" panose="00000400000000000000" pitchFamily="2" charset="-78"/>
            </a:endParaRPr>
          </a:p>
        </p:txBody>
      </p:sp>
      <p:sp>
        <p:nvSpPr>
          <p:cNvPr id="12" name="Text 10"/>
          <p:cNvSpPr/>
          <p:nvPr/>
        </p:nvSpPr>
        <p:spPr>
          <a:xfrm>
            <a:off x="11036975" y="3508653"/>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FFE14D"/>
                </a:solidFill>
                <a:latin typeface="Comfortaa Bold" pitchFamily="34" charset="0"/>
                <a:ea typeface="Comfortaa Bold" pitchFamily="34" charset="-122"/>
                <a:cs typeface="B Mitra" panose="00000400000000000000" pitchFamily="2" charset="-78"/>
              </a:rPr>
              <a:t>فشار خون و تنفس</a:t>
            </a:r>
            <a:endParaRPr lang="en-US" sz="2150" dirty="0">
              <a:cs typeface="B Mitra" panose="00000400000000000000" pitchFamily="2" charset="-78"/>
            </a:endParaRPr>
          </a:p>
        </p:txBody>
      </p:sp>
      <p:sp>
        <p:nvSpPr>
          <p:cNvPr id="13" name="Text 11"/>
          <p:cNvSpPr/>
          <p:nvPr/>
        </p:nvSpPr>
        <p:spPr>
          <a:xfrm>
            <a:off x="9881354" y="4098369"/>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فشار خون: روش سمعی و لمسی</a:t>
            </a:r>
            <a:endParaRPr lang="en-US" sz="1900" dirty="0">
              <a:cs typeface="B Mitra" panose="00000400000000000000" pitchFamily="2" charset="-78"/>
            </a:endParaRPr>
          </a:p>
        </p:txBody>
      </p:sp>
      <p:sp>
        <p:nvSpPr>
          <p:cNvPr id="14" name="Text 12"/>
          <p:cNvSpPr/>
          <p:nvPr/>
        </p:nvSpPr>
        <p:spPr>
          <a:xfrm>
            <a:off x="9881354" y="4579739"/>
            <a:ext cx="3898821" cy="790099"/>
          </a:xfrm>
          <a:prstGeom prst="rect">
            <a:avLst/>
          </a:prstGeom>
          <a:noFill/>
          <a:ln/>
        </p:spPr>
        <p:txBody>
          <a:bodyPr wrap="squar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تعداد تنفس: مشاهده حرکات قفسه سینه</a:t>
            </a:r>
            <a:endParaRPr lang="en-US" sz="1900" dirty="0">
              <a:cs typeface="B Mitra" panose="00000400000000000000" pitchFamily="2" charset="-78"/>
            </a:endParaRPr>
          </a:p>
        </p:txBody>
      </p:sp>
      <p:sp>
        <p:nvSpPr>
          <p:cNvPr id="15" name="Text 13"/>
          <p:cNvSpPr/>
          <p:nvPr/>
        </p:nvSpPr>
        <p:spPr>
          <a:xfrm>
            <a:off x="9881354" y="5456158"/>
            <a:ext cx="3898821"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اشباع اکسیژن: با پالس اکسیمتر</a:t>
            </a:r>
            <a:endParaRPr lang="en-US" sz="1900" dirty="0">
              <a:cs typeface="B Mitra" panose="00000400000000000000" pitchFamily="2" charset="-7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2793563" y="701159"/>
            <a:ext cx="5486400"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تفسیر علائم حیاتی</a:t>
            </a:r>
            <a:endParaRPr lang="en-US" sz="4300" dirty="0">
              <a:cs typeface="B Mitra" panose="00000400000000000000" pitchFamily="2" charset="-78"/>
            </a:endParaRPr>
          </a:p>
        </p:txBody>
      </p:sp>
      <p:sp>
        <p:nvSpPr>
          <p:cNvPr id="4" name="Shape 1"/>
          <p:cNvSpPr/>
          <p:nvPr/>
        </p:nvSpPr>
        <p:spPr>
          <a:xfrm>
            <a:off x="7724537" y="2034897"/>
            <a:ext cx="555427" cy="555427"/>
          </a:xfrm>
          <a:prstGeom prst="roundRect">
            <a:avLst>
              <a:gd name="adj" fmla="val 66675"/>
            </a:avLst>
          </a:prstGeom>
          <a:solidFill>
            <a:srgbClr val="46464A"/>
          </a:solidFill>
          <a:ln/>
        </p:spPr>
      </p:sp>
      <p:sp>
        <p:nvSpPr>
          <p:cNvPr id="5" name="Text 2"/>
          <p:cNvSpPr/>
          <p:nvPr/>
        </p:nvSpPr>
        <p:spPr>
          <a:xfrm>
            <a:off x="4663440" y="2034897"/>
            <a:ext cx="281428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محدوده نرمال علائم حیاتی</a:t>
            </a:r>
            <a:endParaRPr lang="en-US" sz="2150" dirty="0">
              <a:cs typeface="B Mitra" panose="00000400000000000000" pitchFamily="2" charset="-78"/>
            </a:endParaRPr>
          </a:p>
        </p:txBody>
      </p:sp>
      <p:sp>
        <p:nvSpPr>
          <p:cNvPr id="6" name="Text 3"/>
          <p:cNvSpPr/>
          <p:nvPr/>
        </p:nvSpPr>
        <p:spPr>
          <a:xfrm>
            <a:off x="864037" y="2525911"/>
            <a:ext cx="6613684" cy="118514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در افراد بالغ، دمای بدن بین 36.5 تا 37.5 درجه سانتیگراد، نبض 60 تا 100 ضربه در دقیقه، فشار خون 90/60 تا 120/80 میلی‌متر جیوه، تنفس 12 تا 20 بار در دقیقه و اشباع اکسیژن 95 تا 100 درصد است.</a:t>
            </a:r>
            <a:endParaRPr lang="en-US" sz="1900" dirty="0">
              <a:cs typeface="B Mitra" panose="00000400000000000000" pitchFamily="2" charset="-78"/>
            </a:endParaRPr>
          </a:p>
        </p:txBody>
      </p:sp>
      <p:sp>
        <p:nvSpPr>
          <p:cNvPr id="7" name="Shape 4"/>
          <p:cNvSpPr/>
          <p:nvPr/>
        </p:nvSpPr>
        <p:spPr>
          <a:xfrm>
            <a:off x="7724537" y="4235529"/>
            <a:ext cx="555427" cy="555427"/>
          </a:xfrm>
          <a:prstGeom prst="roundRect">
            <a:avLst>
              <a:gd name="adj" fmla="val 66675"/>
            </a:avLst>
          </a:prstGeom>
          <a:solidFill>
            <a:srgbClr val="46464A"/>
          </a:solidFill>
          <a:ln/>
        </p:spPr>
      </p:sp>
      <p:sp>
        <p:nvSpPr>
          <p:cNvPr id="8" name="Text 5"/>
          <p:cNvSpPr/>
          <p:nvPr/>
        </p:nvSpPr>
        <p:spPr>
          <a:xfrm>
            <a:off x="4734520" y="4235529"/>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اصطلاحات مهم پزشکی</a:t>
            </a:r>
            <a:endParaRPr lang="en-US" sz="2150" dirty="0">
              <a:cs typeface="B Mitra" panose="00000400000000000000" pitchFamily="2" charset="-78"/>
            </a:endParaRPr>
          </a:p>
        </p:txBody>
      </p:sp>
      <p:sp>
        <p:nvSpPr>
          <p:cNvPr id="9" name="Text 6"/>
          <p:cNvSpPr/>
          <p:nvPr/>
        </p:nvSpPr>
        <p:spPr>
          <a:xfrm>
            <a:off x="864037" y="4726543"/>
            <a:ext cx="6613684"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تاکی کاردی: افزایش ضربان قلب</a:t>
            </a:r>
            <a:endParaRPr lang="en-US" sz="1900" dirty="0">
              <a:cs typeface="B Mitra" panose="00000400000000000000" pitchFamily="2" charset="-78"/>
            </a:endParaRPr>
          </a:p>
        </p:txBody>
      </p:sp>
      <p:sp>
        <p:nvSpPr>
          <p:cNvPr id="10" name="Text 7"/>
          <p:cNvSpPr/>
          <p:nvPr/>
        </p:nvSpPr>
        <p:spPr>
          <a:xfrm>
            <a:off x="864037" y="5207913"/>
            <a:ext cx="6613684"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برادی کاردی: کاهش ضربان قلب</a:t>
            </a:r>
            <a:endParaRPr lang="en-US" sz="1900" dirty="0">
              <a:cs typeface="B Mitra" panose="00000400000000000000" pitchFamily="2" charset="-78"/>
            </a:endParaRPr>
          </a:p>
        </p:txBody>
      </p:sp>
      <p:sp>
        <p:nvSpPr>
          <p:cNvPr id="11" name="Text 8"/>
          <p:cNvSpPr/>
          <p:nvPr/>
        </p:nvSpPr>
        <p:spPr>
          <a:xfrm>
            <a:off x="864037" y="5689282"/>
            <a:ext cx="6613684"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هایپرتنشن: فشار خون بالا</a:t>
            </a:r>
            <a:endParaRPr lang="en-US" sz="1900" dirty="0">
              <a:cs typeface="B Mitra" panose="00000400000000000000" pitchFamily="2" charset="-78"/>
            </a:endParaRPr>
          </a:p>
        </p:txBody>
      </p:sp>
      <p:sp>
        <p:nvSpPr>
          <p:cNvPr id="12" name="Text 9"/>
          <p:cNvSpPr/>
          <p:nvPr/>
        </p:nvSpPr>
        <p:spPr>
          <a:xfrm>
            <a:off x="864037" y="6170652"/>
            <a:ext cx="6613684"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هایپوتنشن: فشار خون پایین</a:t>
            </a:r>
            <a:endParaRPr lang="en-US" sz="1900" dirty="0">
              <a:cs typeface="B Mitra" panose="00000400000000000000" pitchFamily="2" charset="-78"/>
            </a:endParaRPr>
          </a:p>
        </p:txBody>
      </p:sp>
      <p:sp>
        <p:nvSpPr>
          <p:cNvPr id="13" name="Text 10"/>
          <p:cNvSpPr/>
          <p:nvPr/>
        </p:nvSpPr>
        <p:spPr>
          <a:xfrm>
            <a:off x="864037" y="6652022"/>
            <a:ext cx="6613684"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تاکی پنه: تنفس سریع</a:t>
            </a:r>
            <a:endParaRPr lang="en-US" sz="1900" dirty="0">
              <a:cs typeface="B Mitra" panose="00000400000000000000" pitchFamily="2" charset="-78"/>
            </a:endParaRPr>
          </a:p>
        </p:txBody>
      </p:sp>
      <p:sp>
        <p:nvSpPr>
          <p:cNvPr id="14" name="Text 11"/>
          <p:cNvSpPr/>
          <p:nvPr/>
        </p:nvSpPr>
        <p:spPr>
          <a:xfrm>
            <a:off x="864037" y="7133392"/>
            <a:ext cx="6613684" cy="395049"/>
          </a:xfrm>
          <a:prstGeom prst="rect">
            <a:avLst/>
          </a:prstGeom>
          <a:noFill/>
          <a:ln/>
        </p:spPr>
        <p:txBody>
          <a:bodyPr wrap="none" lIns="0" tIns="0" rIns="0" bIns="0" rtlCol="0" anchor="t"/>
          <a:lstStyle/>
          <a:p>
            <a:pPr marL="342900" indent="-342900" algn="r" rtl="1">
              <a:lnSpc>
                <a:spcPts val="3100"/>
              </a:lnSpc>
              <a:buSzPct val="100000"/>
              <a:buChar char="•"/>
            </a:pPr>
            <a:r>
              <a:rPr lang="en-US" sz="1900" dirty="0">
                <a:solidFill>
                  <a:srgbClr val="D7D4CC"/>
                </a:solidFill>
                <a:latin typeface="Raleway Medium" pitchFamily="34" charset="0"/>
                <a:ea typeface="Raleway Medium" pitchFamily="34" charset="-122"/>
                <a:cs typeface="B Mitra" panose="00000400000000000000" pitchFamily="2" charset="-78"/>
              </a:rPr>
              <a:t>برادی پنه: تنفس کند</a:t>
            </a:r>
            <a:endParaRPr lang="en-US" sz="1900" dirty="0">
              <a:cs typeface="B Mitra" panose="00000400000000000000"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8160306" y="1267063"/>
            <a:ext cx="5606058"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عوامل موثر بر علائم حیاتی</a:t>
            </a:r>
            <a:endParaRPr lang="en-US" sz="4300" dirty="0">
              <a:cs typeface="B Mitra" panose="00000400000000000000" pitchFamily="2" charset="-78"/>
            </a:endParaRPr>
          </a:p>
        </p:txBody>
      </p:sp>
      <p:sp>
        <p:nvSpPr>
          <p:cNvPr id="3" name="Text 1"/>
          <p:cNvSpPr/>
          <p:nvPr/>
        </p:nvSpPr>
        <p:spPr>
          <a:xfrm>
            <a:off x="9573101" y="2447330"/>
            <a:ext cx="2743200" cy="342900"/>
          </a:xfrm>
          <a:prstGeom prst="rect">
            <a:avLst/>
          </a:prstGeom>
          <a:noFill/>
          <a:ln/>
        </p:spPr>
        <p:txBody>
          <a:bodyPr wrap="none" lIns="0" tIns="0" rIns="0" bIns="0" rtlCol="0" anchor="t"/>
          <a:lstStyle/>
          <a:p>
            <a:pPr marL="0" indent="0" algn="l"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سن و جنسیت</a:t>
            </a:r>
            <a:endParaRPr lang="en-US" sz="2150" dirty="0">
              <a:cs typeface="B Mitra" panose="00000400000000000000" pitchFamily="2" charset="-78"/>
            </a:endParaRPr>
          </a:p>
        </p:txBody>
      </p:sp>
      <p:sp>
        <p:nvSpPr>
          <p:cNvPr id="4" name="Text 2"/>
          <p:cNvSpPr/>
          <p:nvPr/>
        </p:nvSpPr>
        <p:spPr>
          <a:xfrm>
            <a:off x="9573101" y="2938343"/>
            <a:ext cx="4193262" cy="1580198"/>
          </a:xfrm>
          <a:prstGeom prst="rect">
            <a:avLst/>
          </a:prstGeom>
          <a:noFill/>
          <a:ln/>
        </p:spPr>
        <p:txBody>
          <a:bodyPr wrap="square" lIns="0" tIns="0" rIns="0" bIns="0" rtlCol="0" anchor="t"/>
          <a:lstStyle/>
          <a:p>
            <a:pPr marL="0" indent="0" algn="l"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با افزایش سن، تغییراتی در علائم حیاتی مشاهده می‌شود. همچنین تفاوت‌های جنسیتی می‌تواند باعث نوسانات طبیعی شود.</a:t>
            </a:r>
            <a:endParaRPr lang="en-US" sz="1900" dirty="0">
              <a:cs typeface="B Mitra" panose="00000400000000000000" pitchFamily="2" charset="-78"/>
            </a:endParaRPr>
          </a:p>
        </p:txBody>
      </p:sp>
      <p:pic>
        <p:nvPicPr>
          <p:cNvPr id="5" name="Image 0" descr="preencoded.png"/>
          <p:cNvPicPr>
            <a:picLocks noChangeAspect="1"/>
          </p:cNvPicPr>
          <p:nvPr/>
        </p:nvPicPr>
        <p:blipFill>
          <a:blip r:embed="rId3"/>
          <a:stretch>
            <a:fillRect/>
          </a:stretch>
        </p:blipFill>
        <p:spPr>
          <a:xfrm>
            <a:off x="5057299" y="2446615"/>
            <a:ext cx="4515803" cy="4515803"/>
          </a:xfrm>
          <a:prstGeom prst="rect">
            <a:avLst/>
          </a:prstGeom>
        </p:spPr>
      </p:pic>
      <p:sp>
        <p:nvSpPr>
          <p:cNvPr id="6" name="Text 3"/>
          <p:cNvSpPr/>
          <p:nvPr/>
        </p:nvSpPr>
        <p:spPr>
          <a:xfrm>
            <a:off x="7963733" y="3665220"/>
            <a:ext cx="347186" cy="433983"/>
          </a:xfrm>
          <a:prstGeom prst="rect">
            <a:avLst/>
          </a:prstGeom>
          <a:noFill/>
          <a:ln/>
        </p:spPr>
        <p:txBody>
          <a:bodyPr wrap="none" lIns="0" tIns="0" rIns="0" bIns="0" rtlCol="0" anchor="t"/>
          <a:lstStyle/>
          <a:p>
            <a:pPr marL="0" indent="0" algn="l">
              <a:lnSpc>
                <a:spcPts val="4350"/>
              </a:lnSpc>
              <a:buNone/>
            </a:pPr>
            <a:r>
              <a:rPr lang="en-US" sz="2700" b="1" dirty="0">
                <a:solidFill>
                  <a:srgbClr val="D7D4CC"/>
                </a:solidFill>
                <a:latin typeface="Comfortaa Bold" pitchFamily="34" charset="0"/>
                <a:ea typeface="Comfortaa Bold" pitchFamily="34" charset="-122"/>
                <a:cs typeface="B Mitra" panose="00000400000000000000" pitchFamily="2" charset="-78"/>
              </a:rPr>
              <a:t>1</a:t>
            </a:r>
            <a:endParaRPr lang="en-US" sz="2700" dirty="0">
              <a:cs typeface="B Mitra" panose="00000400000000000000" pitchFamily="2" charset="-78"/>
            </a:endParaRPr>
          </a:p>
        </p:txBody>
      </p:sp>
      <p:sp>
        <p:nvSpPr>
          <p:cNvPr id="7" name="Text 4"/>
          <p:cNvSpPr/>
          <p:nvPr/>
        </p:nvSpPr>
        <p:spPr>
          <a:xfrm>
            <a:off x="2314099" y="2644854"/>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سطح فعالیت و عواطف</a:t>
            </a:r>
            <a:endParaRPr lang="en-US" sz="2150" dirty="0">
              <a:cs typeface="B Mitra" panose="00000400000000000000" pitchFamily="2" charset="-78"/>
            </a:endParaRPr>
          </a:p>
        </p:txBody>
      </p:sp>
      <p:sp>
        <p:nvSpPr>
          <p:cNvPr id="8" name="Text 5"/>
          <p:cNvSpPr/>
          <p:nvPr/>
        </p:nvSpPr>
        <p:spPr>
          <a:xfrm>
            <a:off x="864037" y="3135868"/>
            <a:ext cx="4193262" cy="118514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فعالیت بدنی و وضعیت عاطفی فرد تأثیر زیادی بر ضربان قلب و فشار خون دارد و باید در تفسیر علائم در نظر گرفته شود.</a:t>
            </a:r>
            <a:endParaRPr lang="en-US" sz="1900" dirty="0">
              <a:cs typeface="B Mitra" panose="00000400000000000000" pitchFamily="2" charset="-78"/>
            </a:endParaRPr>
          </a:p>
        </p:txBody>
      </p:sp>
      <p:pic>
        <p:nvPicPr>
          <p:cNvPr id="9" name="Image 1" descr="preencoded.png"/>
          <p:cNvPicPr>
            <a:picLocks noChangeAspect="1"/>
          </p:cNvPicPr>
          <p:nvPr/>
        </p:nvPicPr>
        <p:blipFill>
          <a:blip r:embed="rId4"/>
          <a:stretch>
            <a:fillRect/>
          </a:stretch>
        </p:blipFill>
        <p:spPr>
          <a:xfrm>
            <a:off x="5057299" y="2446615"/>
            <a:ext cx="4515803" cy="4515803"/>
          </a:xfrm>
          <a:prstGeom prst="rect">
            <a:avLst/>
          </a:prstGeom>
        </p:spPr>
      </p:pic>
      <p:sp>
        <p:nvSpPr>
          <p:cNvPr id="10" name="Text 6"/>
          <p:cNvSpPr/>
          <p:nvPr/>
        </p:nvSpPr>
        <p:spPr>
          <a:xfrm>
            <a:off x="6319361" y="3665220"/>
            <a:ext cx="347186" cy="433983"/>
          </a:xfrm>
          <a:prstGeom prst="rect">
            <a:avLst/>
          </a:prstGeom>
          <a:noFill/>
          <a:ln/>
        </p:spPr>
        <p:txBody>
          <a:bodyPr wrap="none" lIns="0" tIns="0" rIns="0" bIns="0" rtlCol="0" anchor="t"/>
          <a:lstStyle/>
          <a:p>
            <a:pPr marL="0" indent="0" algn="l">
              <a:lnSpc>
                <a:spcPts val="4350"/>
              </a:lnSpc>
              <a:buNone/>
            </a:pPr>
            <a:r>
              <a:rPr lang="en-US" sz="2700" b="1" dirty="0">
                <a:solidFill>
                  <a:srgbClr val="D7D4CC"/>
                </a:solidFill>
                <a:latin typeface="Comfortaa Bold" pitchFamily="34" charset="0"/>
                <a:ea typeface="Comfortaa Bold" pitchFamily="34" charset="-122"/>
                <a:cs typeface="B Mitra" panose="00000400000000000000" pitchFamily="2" charset="-78"/>
              </a:rPr>
              <a:t>2</a:t>
            </a:r>
            <a:endParaRPr lang="en-US" sz="2700" dirty="0">
              <a:cs typeface="B Mitra" panose="00000400000000000000" pitchFamily="2" charset="-78"/>
            </a:endParaRPr>
          </a:p>
        </p:txBody>
      </p:sp>
      <p:sp>
        <p:nvSpPr>
          <p:cNvPr id="11" name="Text 7"/>
          <p:cNvSpPr/>
          <p:nvPr/>
        </p:nvSpPr>
        <p:spPr>
          <a:xfrm>
            <a:off x="2030016" y="4890373"/>
            <a:ext cx="3027283"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داروها و بیماری‌های زمینه‌ای</a:t>
            </a:r>
            <a:endParaRPr lang="en-US" sz="2150" dirty="0">
              <a:cs typeface="B Mitra" panose="00000400000000000000" pitchFamily="2" charset="-78"/>
            </a:endParaRPr>
          </a:p>
        </p:txBody>
      </p:sp>
      <p:sp>
        <p:nvSpPr>
          <p:cNvPr id="12" name="Text 8"/>
          <p:cNvSpPr/>
          <p:nvPr/>
        </p:nvSpPr>
        <p:spPr>
          <a:xfrm>
            <a:off x="864037" y="5381387"/>
            <a:ext cx="4193262" cy="158019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مصرف دارو یا وجود بیماری‌های مزمن، مانند مشکلات قلبی یا تنفسی، می‌تواند علائم حیاتی را تغییر دهد و توجه خاصی را می‌طلبد.</a:t>
            </a:r>
            <a:endParaRPr lang="en-US" sz="1900" dirty="0">
              <a:cs typeface="B Mitra" panose="00000400000000000000" pitchFamily="2" charset="-78"/>
            </a:endParaRPr>
          </a:p>
        </p:txBody>
      </p:sp>
      <p:pic>
        <p:nvPicPr>
          <p:cNvPr id="13" name="Image 2" descr="preencoded.png"/>
          <p:cNvPicPr>
            <a:picLocks noChangeAspect="1"/>
          </p:cNvPicPr>
          <p:nvPr/>
        </p:nvPicPr>
        <p:blipFill>
          <a:blip r:embed="rId5"/>
          <a:stretch>
            <a:fillRect/>
          </a:stretch>
        </p:blipFill>
        <p:spPr>
          <a:xfrm>
            <a:off x="5057299" y="2446615"/>
            <a:ext cx="4515803" cy="4515803"/>
          </a:xfrm>
          <a:prstGeom prst="rect">
            <a:avLst/>
          </a:prstGeom>
        </p:spPr>
      </p:pic>
      <p:sp>
        <p:nvSpPr>
          <p:cNvPr id="14" name="Text 9"/>
          <p:cNvSpPr/>
          <p:nvPr/>
        </p:nvSpPr>
        <p:spPr>
          <a:xfrm>
            <a:off x="6319361" y="5309592"/>
            <a:ext cx="347186" cy="433983"/>
          </a:xfrm>
          <a:prstGeom prst="rect">
            <a:avLst/>
          </a:prstGeom>
          <a:noFill/>
          <a:ln/>
        </p:spPr>
        <p:txBody>
          <a:bodyPr wrap="none" lIns="0" tIns="0" rIns="0" bIns="0" rtlCol="0" anchor="t"/>
          <a:lstStyle/>
          <a:p>
            <a:pPr marL="0" indent="0" algn="l">
              <a:lnSpc>
                <a:spcPts val="4350"/>
              </a:lnSpc>
              <a:buNone/>
            </a:pPr>
            <a:r>
              <a:rPr lang="en-US" sz="2700" b="1" dirty="0">
                <a:solidFill>
                  <a:srgbClr val="D7D4CC"/>
                </a:solidFill>
                <a:latin typeface="Comfortaa Bold" pitchFamily="34" charset="0"/>
                <a:ea typeface="Comfortaa Bold" pitchFamily="34" charset="-122"/>
                <a:cs typeface="B Mitra" panose="00000400000000000000" pitchFamily="2" charset="-78"/>
              </a:rPr>
              <a:t>3</a:t>
            </a:r>
            <a:endParaRPr lang="en-US" sz="2700" dirty="0">
              <a:cs typeface="B Mitra" panose="00000400000000000000" pitchFamily="2" charset="-78"/>
            </a:endParaRPr>
          </a:p>
        </p:txBody>
      </p:sp>
      <p:sp>
        <p:nvSpPr>
          <p:cNvPr id="15" name="Text 10"/>
          <p:cNvSpPr/>
          <p:nvPr/>
        </p:nvSpPr>
        <p:spPr>
          <a:xfrm>
            <a:off x="9573101" y="5087898"/>
            <a:ext cx="2743200" cy="342900"/>
          </a:xfrm>
          <a:prstGeom prst="rect">
            <a:avLst/>
          </a:prstGeom>
          <a:noFill/>
          <a:ln/>
        </p:spPr>
        <p:txBody>
          <a:bodyPr wrap="none" lIns="0" tIns="0" rIns="0" bIns="0" rtlCol="0" anchor="t"/>
          <a:lstStyle/>
          <a:p>
            <a:pPr marL="0" indent="0" algn="l"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زمان روز</a:t>
            </a:r>
            <a:endParaRPr lang="en-US" sz="2150" dirty="0">
              <a:cs typeface="B Mitra" panose="00000400000000000000" pitchFamily="2" charset="-78"/>
            </a:endParaRPr>
          </a:p>
        </p:txBody>
      </p:sp>
      <p:sp>
        <p:nvSpPr>
          <p:cNvPr id="16" name="Text 11"/>
          <p:cNvSpPr/>
          <p:nvPr/>
        </p:nvSpPr>
        <p:spPr>
          <a:xfrm>
            <a:off x="9573101" y="5578912"/>
            <a:ext cx="4193262" cy="1185148"/>
          </a:xfrm>
          <a:prstGeom prst="rect">
            <a:avLst/>
          </a:prstGeom>
          <a:noFill/>
          <a:ln/>
        </p:spPr>
        <p:txBody>
          <a:bodyPr wrap="square" lIns="0" tIns="0" rIns="0" bIns="0" rtlCol="0" anchor="t"/>
          <a:lstStyle/>
          <a:p>
            <a:pPr marL="0" indent="0" algn="l"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علائم حیاتی در طول روز تحت تأثیر ریتم‌های بیولوژیکی بدن تغییر می‌کنند و باید زمان اندازه‌گیری لحاظ شود.</a:t>
            </a:r>
            <a:endParaRPr lang="en-US" sz="1900" dirty="0">
              <a:cs typeface="B Mitra" panose="00000400000000000000" pitchFamily="2" charset="-78"/>
            </a:endParaRPr>
          </a:p>
        </p:txBody>
      </p:sp>
      <p:pic>
        <p:nvPicPr>
          <p:cNvPr id="17" name="Image 3" descr="preencoded.png"/>
          <p:cNvPicPr>
            <a:picLocks noChangeAspect="1"/>
          </p:cNvPicPr>
          <p:nvPr/>
        </p:nvPicPr>
        <p:blipFill>
          <a:blip r:embed="rId6"/>
          <a:stretch>
            <a:fillRect/>
          </a:stretch>
        </p:blipFill>
        <p:spPr>
          <a:xfrm>
            <a:off x="5057299" y="2446615"/>
            <a:ext cx="4515803" cy="4515803"/>
          </a:xfrm>
          <a:prstGeom prst="rect">
            <a:avLst/>
          </a:prstGeom>
        </p:spPr>
      </p:pic>
      <p:sp>
        <p:nvSpPr>
          <p:cNvPr id="18" name="Text 12"/>
          <p:cNvSpPr/>
          <p:nvPr/>
        </p:nvSpPr>
        <p:spPr>
          <a:xfrm>
            <a:off x="7963733" y="5309592"/>
            <a:ext cx="347186" cy="433983"/>
          </a:xfrm>
          <a:prstGeom prst="rect">
            <a:avLst/>
          </a:prstGeom>
          <a:noFill/>
          <a:ln/>
        </p:spPr>
        <p:txBody>
          <a:bodyPr wrap="none" lIns="0" tIns="0" rIns="0" bIns="0" rtlCol="0" anchor="t"/>
          <a:lstStyle/>
          <a:p>
            <a:pPr marL="0" indent="0" algn="l">
              <a:lnSpc>
                <a:spcPts val="4350"/>
              </a:lnSpc>
              <a:buNone/>
            </a:pPr>
            <a:r>
              <a:rPr lang="en-US" sz="2700" b="1" dirty="0">
                <a:solidFill>
                  <a:srgbClr val="D7D4CC"/>
                </a:solidFill>
                <a:latin typeface="Comfortaa Bold" pitchFamily="34" charset="0"/>
                <a:ea typeface="Comfortaa Bold" pitchFamily="34" charset="-122"/>
                <a:cs typeface="B Mitra" panose="00000400000000000000" pitchFamily="2" charset="-78"/>
              </a:rPr>
              <a:t>4</a:t>
            </a:r>
            <a:endParaRPr lang="en-US" sz="2700" dirty="0">
              <a:cs typeface="B Mitra" panose="00000400000000000000"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3086100"/>
          </a:xfrm>
          <a:prstGeom prst="rect">
            <a:avLst/>
          </a:prstGeom>
        </p:spPr>
      </p:pic>
      <p:sp>
        <p:nvSpPr>
          <p:cNvPr id="3" name="Text 0"/>
          <p:cNvSpPr/>
          <p:nvPr/>
        </p:nvSpPr>
        <p:spPr>
          <a:xfrm>
            <a:off x="4787860" y="3896678"/>
            <a:ext cx="8978503"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تجهیزات مورد نیاز برای کنترل علائم حیاتی</a:t>
            </a:r>
            <a:endParaRPr lang="en-US" sz="4300" dirty="0">
              <a:cs typeface="B Mitra" panose="00000400000000000000" pitchFamily="2" charset="-78"/>
            </a:endParaRPr>
          </a:p>
        </p:txBody>
      </p:sp>
      <p:pic>
        <p:nvPicPr>
          <p:cNvPr id="4" name="Image 1" descr="preencoded.png"/>
          <p:cNvPicPr>
            <a:picLocks noChangeAspect="1"/>
          </p:cNvPicPr>
          <p:nvPr/>
        </p:nvPicPr>
        <p:blipFill>
          <a:blip r:embed="rId4"/>
          <a:stretch>
            <a:fillRect/>
          </a:stretch>
        </p:blipFill>
        <p:spPr>
          <a:xfrm>
            <a:off x="13149143" y="4995863"/>
            <a:ext cx="617220" cy="617220"/>
          </a:xfrm>
          <a:prstGeom prst="rect">
            <a:avLst/>
          </a:prstGeom>
        </p:spPr>
      </p:pic>
      <p:sp>
        <p:nvSpPr>
          <p:cNvPr id="5" name="Text 1"/>
          <p:cNvSpPr/>
          <p:nvPr/>
        </p:nvSpPr>
        <p:spPr>
          <a:xfrm>
            <a:off x="10818495" y="4952762"/>
            <a:ext cx="2083832"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دماسنج</a:t>
            </a:r>
            <a:endParaRPr lang="en-US" sz="2150" dirty="0">
              <a:cs typeface="B Mitra" panose="00000400000000000000" pitchFamily="2" charset="-78"/>
            </a:endParaRPr>
          </a:p>
        </p:txBody>
      </p:sp>
      <p:sp>
        <p:nvSpPr>
          <p:cNvPr id="6" name="Text 2"/>
          <p:cNvSpPr/>
          <p:nvPr/>
        </p:nvSpPr>
        <p:spPr>
          <a:xfrm>
            <a:off x="10818495" y="5443776"/>
            <a:ext cx="2083832" cy="1975247"/>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برای اندازه‌گیری دقیق دمای بدن به روش‌های دهانی یا مقعدی استفاده می‌شود.</a:t>
            </a:r>
            <a:endParaRPr lang="en-US" sz="1900" dirty="0">
              <a:cs typeface="B Mitra" panose="00000400000000000000" pitchFamily="2" charset="-78"/>
            </a:endParaRPr>
          </a:p>
        </p:txBody>
      </p:sp>
      <p:pic>
        <p:nvPicPr>
          <p:cNvPr id="7" name="Image 2" descr="preencoded.png"/>
          <p:cNvPicPr>
            <a:picLocks noChangeAspect="1"/>
          </p:cNvPicPr>
          <p:nvPr/>
        </p:nvPicPr>
        <p:blipFill>
          <a:blip r:embed="rId5"/>
          <a:stretch>
            <a:fillRect/>
          </a:stretch>
        </p:blipFill>
        <p:spPr>
          <a:xfrm>
            <a:off x="9830991" y="4995863"/>
            <a:ext cx="617220" cy="617220"/>
          </a:xfrm>
          <a:prstGeom prst="rect">
            <a:avLst/>
          </a:prstGeom>
        </p:spPr>
      </p:pic>
      <p:sp>
        <p:nvSpPr>
          <p:cNvPr id="8" name="Text 3"/>
          <p:cNvSpPr/>
          <p:nvPr/>
        </p:nvSpPr>
        <p:spPr>
          <a:xfrm>
            <a:off x="7500342" y="4952762"/>
            <a:ext cx="2083832"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گوشی پزشکی</a:t>
            </a:r>
            <a:endParaRPr lang="en-US" sz="2150" dirty="0">
              <a:cs typeface="B Mitra" panose="00000400000000000000" pitchFamily="2" charset="-78"/>
            </a:endParaRPr>
          </a:p>
        </p:txBody>
      </p:sp>
      <p:sp>
        <p:nvSpPr>
          <p:cNvPr id="9" name="Text 4"/>
          <p:cNvSpPr/>
          <p:nvPr/>
        </p:nvSpPr>
        <p:spPr>
          <a:xfrm>
            <a:off x="7500342" y="5443776"/>
            <a:ext cx="2083832" cy="158019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برای شنیدن صداهای قلب و تنفس و اندازه‌گیری فشار خون به کار می‌رود.</a:t>
            </a:r>
            <a:endParaRPr lang="en-US" sz="1900" dirty="0">
              <a:cs typeface="B Mitra" panose="00000400000000000000" pitchFamily="2" charset="-78"/>
            </a:endParaRPr>
          </a:p>
        </p:txBody>
      </p:sp>
      <p:pic>
        <p:nvPicPr>
          <p:cNvPr id="10" name="Image 3" descr="preencoded.png"/>
          <p:cNvPicPr>
            <a:picLocks noChangeAspect="1"/>
          </p:cNvPicPr>
          <p:nvPr/>
        </p:nvPicPr>
        <p:blipFill>
          <a:blip r:embed="rId6"/>
          <a:stretch>
            <a:fillRect/>
          </a:stretch>
        </p:blipFill>
        <p:spPr>
          <a:xfrm>
            <a:off x="6512838" y="4995863"/>
            <a:ext cx="617220" cy="617220"/>
          </a:xfrm>
          <a:prstGeom prst="rect">
            <a:avLst/>
          </a:prstGeom>
        </p:spPr>
      </p:pic>
      <p:sp>
        <p:nvSpPr>
          <p:cNvPr id="11" name="Text 5"/>
          <p:cNvSpPr/>
          <p:nvPr/>
        </p:nvSpPr>
        <p:spPr>
          <a:xfrm>
            <a:off x="4182189" y="4952762"/>
            <a:ext cx="2083832"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فشارسنج</a:t>
            </a:r>
            <a:endParaRPr lang="en-US" sz="2150" dirty="0">
              <a:cs typeface="B Mitra" panose="00000400000000000000" pitchFamily="2" charset="-78"/>
            </a:endParaRPr>
          </a:p>
        </p:txBody>
      </p:sp>
      <p:sp>
        <p:nvSpPr>
          <p:cNvPr id="12" name="Text 6"/>
          <p:cNvSpPr/>
          <p:nvPr/>
        </p:nvSpPr>
        <p:spPr>
          <a:xfrm>
            <a:off x="4182189" y="5443776"/>
            <a:ext cx="2083832" cy="1580198"/>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ابزاری برای سنجش دقیق فشار خون به صورت سمعی یا لمسی.</a:t>
            </a:r>
            <a:endParaRPr lang="en-US" sz="1900" dirty="0">
              <a:cs typeface="B Mitra" panose="00000400000000000000" pitchFamily="2" charset="-78"/>
            </a:endParaRPr>
          </a:p>
        </p:txBody>
      </p:sp>
      <p:pic>
        <p:nvPicPr>
          <p:cNvPr id="13" name="Image 4" descr="preencoded.png"/>
          <p:cNvPicPr>
            <a:picLocks noChangeAspect="1"/>
          </p:cNvPicPr>
          <p:nvPr/>
        </p:nvPicPr>
        <p:blipFill>
          <a:blip r:embed="rId7"/>
          <a:stretch>
            <a:fillRect/>
          </a:stretch>
        </p:blipFill>
        <p:spPr>
          <a:xfrm>
            <a:off x="3194685" y="4995863"/>
            <a:ext cx="617220" cy="617220"/>
          </a:xfrm>
          <a:prstGeom prst="rect">
            <a:avLst/>
          </a:prstGeom>
        </p:spPr>
      </p:pic>
      <p:sp>
        <p:nvSpPr>
          <p:cNvPr id="14" name="Text 7"/>
          <p:cNvSpPr/>
          <p:nvPr/>
        </p:nvSpPr>
        <p:spPr>
          <a:xfrm>
            <a:off x="864037" y="4952762"/>
            <a:ext cx="2083832"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پالس اکسیمتر</a:t>
            </a:r>
            <a:endParaRPr lang="en-US" sz="2150" dirty="0">
              <a:cs typeface="B Mitra" panose="00000400000000000000" pitchFamily="2" charset="-78"/>
            </a:endParaRPr>
          </a:p>
        </p:txBody>
      </p:sp>
      <p:sp>
        <p:nvSpPr>
          <p:cNvPr id="15" name="Text 8"/>
          <p:cNvSpPr/>
          <p:nvPr/>
        </p:nvSpPr>
        <p:spPr>
          <a:xfrm>
            <a:off x="864037" y="5443776"/>
            <a:ext cx="2083832" cy="1975247"/>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برای اندازه‌گیری میزان اشباع اکسیژن خون به‌صورت غیرتهاجمی در نوک انگشت به کار می‌رود.</a:t>
            </a:r>
            <a:endParaRPr lang="en-US" sz="1900" dirty="0">
              <a:cs typeface="B Mitra" panose="00000400000000000000"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65834"/>
          </a:xfrm>
          <a:prstGeom prst="rect">
            <a:avLst/>
          </a:prstGeom>
        </p:spPr>
      </p:pic>
      <p:sp>
        <p:nvSpPr>
          <p:cNvPr id="3" name="Text 0"/>
          <p:cNvSpPr/>
          <p:nvPr/>
        </p:nvSpPr>
        <p:spPr>
          <a:xfrm>
            <a:off x="7755136" y="3496270"/>
            <a:ext cx="6072902" cy="636746"/>
          </a:xfrm>
          <a:prstGeom prst="rect">
            <a:avLst/>
          </a:prstGeom>
          <a:noFill/>
          <a:ln/>
        </p:spPr>
        <p:txBody>
          <a:bodyPr wrap="none" lIns="0" tIns="0" rIns="0" bIns="0" rtlCol="0" anchor="t"/>
          <a:lstStyle/>
          <a:p>
            <a:pPr marL="0" indent="0" algn="r" rtl="1">
              <a:lnSpc>
                <a:spcPts val="5000"/>
              </a:lnSpc>
              <a:buNone/>
            </a:pPr>
            <a:r>
              <a:rPr lang="en-US" sz="4000" b="1" dirty="0">
                <a:solidFill>
                  <a:srgbClr val="FFE14D"/>
                </a:solidFill>
                <a:latin typeface="Comfortaa Bold" pitchFamily="34" charset="0"/>
                <a:ea typeface="Comfortaa Bold" pitchFamily="34" charset="-122"/>
                <a:cs typeface="B Mitra" panose="00000400000000000000" pitchFamily="2" charset="-78"/>
              </a:rPr>
              <a:t>نکات مهم در ثبت علائم حیاتی</a:t>
            </a:r>
            <a:endParaRPr lang="en-US" sz="4000" dirty="0">
              <a:cs typeface="B Mitra" panose="00000400000000000000" pitchFamily="2" charset="-78"/>
            </a:endParaRPr>
          </a:p>
        </p:txBody>
      </p:sp>
      <p:sp>
        <p:nvSpPr>
          <p:cNvPr id="4" name="Shape 1"/>
          <p:cNvSpPr/>
          <p:nvPr/>
        </p:nvSpPr>
        <p:spPr>
          <a:xfrm>
            <a:off x="13312259" y="4734758"/>
            <a:ext cx="515779" cy="515779"/>
          </a:xfrm>
          <a:prstGeom prst="roundRect">
            <a:avLst>
              <a:gd name="adj" fmla="val 66676"/>
            </a:avLst>
          </a:prstGeom>
          <a:solidFill>
            <a:srgbClr val="46464A"/>
          </a:solidFill>
          <a:ln/>
        </p:spPr>
      </p:sp>
      <p:sp>
        <p:nvSpPr>
          <p:cNvPr id="5" name="Text 2"/>
          <p:cNvSpPr/>
          <p:nvPr/>
        </p:nvSpPr>
        <p:spPr>
          <a:xfrm>
            <a:off x="10535722" y="4734758"/>
            <a:ext cx="2547342" cy="318492"/>
          </a:xfrm>
          <a:prstGeom prst="rect">
            <a:avLst/>
          </a:prstGeom>
          <a:noFill/>
          <a:ln/>
        </p:spPr>
        <p:txBody>
          <a:bodyPr wrap="none" lIns="0" tIns="0" rIns="0" bIns="0" rtlCol="0" anchor="t"/>
          <a:lstStyle/>
          <a:p>
            <a:pPr marL="0" indent="0" algn="r" rtl="1">
              <a:lnSpc>
                <a:spcPts val="2500"/>
              </a:lnSpc>
              <a:buNone/>
            </a:pPr>
            <a:r>
              <a:rPr lang="en-US" sz="2000" b="1" dirty="0">
                <a:solidFill>
                  <a:srgbClr val="D7D4CC"/>
                </a:solidFill>
                <a:latin typeface="Comfortaa Bold" pitchFamily="34" charset="0"/>
                <a:ea typeface="Comfortaa Bold" pitchFamily="34" charset="-122"/>
                <a:cs typeface="B Mitra" panose="00000400000000000000" pitchFamily="2" charset="-78"/>
              </a:rPr>
              <a:t>ثبت دقیق و کامل</a:t>
            </a:r>
            <a:endParaRPr lang="en-US" sz="2000" dirty="0">
              <a:cs typeface="B Mitra" panose="00000400000000000000" pitchFamily="2" charset="-78"/>
            </a:endParaRPr>
          </a:p>
        </p:txBody>
      </p:sp>
      <p:sp>
        <p:nvSpPr>
          <p:cNvPr id="6" name="Text 3"/>
          <p:cNvSpPr/>
          <p:nvPr/>
        </p:nvSpPr>
        <p:spPr>
          <a:xfrm>
            <a:off x="7429738" y="5190768"/>
            <a:ext cx="5653326" cy="733663"/>
          </a:xfrm>
          <a:prstGeom prst="rect">
            <a:avLst/>
          </a:prstGeom>
          <a:noFill/>
          <a:ln/>
        </p:spPr>
        <p:txBody>
          <a:bodyPr wrap="square" lIns="0" tIns="0" rIns="0" bIns="0" rtlCol="0" anchor="t"/>
          <a:lstStyle/>
          <a:p>
            <a:pPr marL="0" indent="0" algn="r" rtl="1">
              <a:lnSpc>
                <a:spcPts val="2850"/>
              </a:lnSpc>
              <a:buNone/>
            </a:pPr>
            <a:r>
              <a:rPr lang="en-US" sz="1800" dirty="0">
                <a:solidFill>
                  <a:srgbClr val="D7D4CC"/>
                </a:solidFill>
                <a:latin typeface="Raleway Medium" pitchFamily="34" charset="0"/>
                <a:ea typeface="Raleway Medium" pitchFamily="34" charset="-122"/>
                <a:cs typeface="B Mitra" panose="00000400000000000000" pitchFamily="2" charset="-78"/>
              </a:rPr>
              <a:t>اطلاعات باید بدون خطا و خوانا ثبت شود تا بتوان در تصمیم‌گیری‌های درمانی به آن تکیه کرد.</a:t>
            </a:r>
            <a:endParaRPr lang="en-US" sz="1800" dirty="0">
              <a:cs typeface="B Mitra" panose="00000400000000000000" pitchFamily="2" charset="-78"/>
            </a:endParaRPr>
          </a:p>
        </p:txBody>
      </p:sp>
      <p:sp>
        <p:nvSpPr>
          <p:cNvPr id="7" name="Shape 4"/>
          <p:cNvSpPr/>
          <p:nvPr/>
        </p:nvSpPr>
        <p:spPr>
          <a:xfrm>
            <a:off x="6684764" y="4734758"/>
            <a:ext cx="515779" cy="515779"/>
          </a:xfrm>
          <a:prstGeom prst="roundRect">
            <a:avLst>
              <a:gd name="adj" fmla="val 66676"/>
            </a:avLst>
          </a:prstGeom>
          <a:solidFill>
            <a:srgbClr val="46464A"/>
          </a:solidFill>
          <a:ln/>
        </p:spPr>
      </p:sp>
      <p:sp>
        <p:nvSpPr>
          <p:cNvPr id="8" name="Text 5"/>
          <p:cNvSpPr/>
          <p:nvPr/>
        </p:nvSpPr>
        <p:spPr>
          <a:xfrm>
            <a:off x="3908227" y="4734758"/>
            <a:ext cx="2547342" cy="318492"/>
          </a:xfrm>
          <a:prstGeom prst="rect">
            <a:avLst/>
          </a:prstGeom>
          <a:noFill/>
          <a:ln/>
        </p:spPr>
        <p:txBody>
          <a:bodyPr wrap="none" lIns="0" tIns="0" rIns="0" bIns="0" rtlCol="0" anchor="t"/>
          <a:lstStyle/>
          <a:p>
            <a:pPr marL="0" indent="0" algn="r" rtl="1">
              <a:lnSpc>
                <a:spcPts val="2500"/>
              </a:lnSpc>
              <a:buNone/>
            </a:pPr>
            <a:r>
              <a:rPr lang="en-US" sz="2000" b="1" dirty="0">
                <a:solidFill>
                  <a:srgbClr val="D7D4CC"/>
                </a:solidFill>
                <a:latin typeface="Comfortaa Bold" pitchFamily="34" charset="0"/>
                <a:ea typeface="Comfortaa Bold" pitchFamily="34" charset="-122"/>
                <a:cs typeface="B Mitra" panose="00000400000000000000" pitchFamily="2" charset="-78"/>
              </a:rPr>
              <a:t>ذکر زمان و تاریخ</a:t>
            </a:r>
            <a:endParaRPr lang="en-US" sz="2000" dirty="0">
              <a:cs typeface="B Mitra" panose="00000400000000000000" pitchFamily="2" charset="-78"/>
            </a:endParaRPr>
          </a:p>
        </p:txBody>
      </p:sp>
      <p:sp>
        <p:nvSpPr>
          <p:cNvPr id="9" name="Text 6"/>
          <p:cNvSpPr/>
          <p:nvPr/>
        </p:nvSpPr>
        <p:spPr>
          <a:xfrm>
            <a:off x="802243" y="5190768"/>
            <a:ext cx="5653326" cy="733663"/>
          </a:xfrm>
          <a:prstGeom prst="rect">
            <a:avLst/>
          </a:prstGeom>
          <a:noFill/>
          <a:ln/>
        </p:spPr>
        <p:txBody>
          <a:bodyPr wrap="square" lIns="0" tIns="0" rIns="0" bIns="0" rtlCol="0" anchor="t"/>
          <a:lstStyle/>
          <a:p>
            <a:pPr marL="0" indent="0" algn="r" rtl="1">
              <a:lnSpc>
                <a:spcPts val="2850"/>
              </a:lnSpc>
              <a:buNone/>
            </a:pPr>
            <a:r>
              <a:rPr lang="en-US" sz="1800" dirty="0">
                <a:solidFill>
                  <a:srgbClr val="D7D4CC"/>
                </a:solidFill>
                <a:latin typeface="Raleway Medium" pitchFamily="34" charset="0"/>
                <a:ea typeface="Raleway Medium" pitchFamily="34" charset="-122"/>
                <a:cs typeface="B Mitra" panose="00000400000000000000" pitchFamily="2" charset="-78"/>
              </a:rPr>
              <a:t>ثبت ساعت و تاریخ کنترل نشان‌دهنده روند تغییرات علائم و مقایسه نتایج است.</a:t>
            </a:r>
            <a:endParaRPr lang="en-US" sz="1800" dirty="0">
              <a:cs typeface="B Mitra" panose="00000400000000000000" pitchFamily="2" charset="-78"/>
            </a:endParaRPr>
          </a:p>
        </p:txBody>
      </p:sp>
      <p:sp>
        <p:nvSpPr>
          <p:cNvPr id="10" name="Shape 7"/>
          <p:cNvSpPr/>
          <p:nvPr/>
        </p:nvSpPr>
        <p:spPr>
          <a:xfrm>
            <a:off x="13312259" y="6411516"/>
            <a:ext cx="515779" cy="515779"/>
          </a:xfrm>
          <a:prstGeom prst="roundRect">
            <a:avLst>
              <a:gd name="adj" fmla="val 66676"/>
            </a:avLst>
          </a:prstGeom>
          <a:solidFill>
            <a:srgbClr val="46464A"/>
          </a:solidFill>
          <a:ln/>
        </p:spPr>
      </p:sp>
      <p:sp>
        <p:nvSpPr>
          <p:cNvPr id="11" name="Text 8"/>
          <p:cNvSpPr/>
          <p:nvPr/>
        </p:nvSpPr>
        <p:spPr>
          <a:xfrm>
            <a:off x="10535722" y="6411516"/>
            <a:ext cx="2547342" cy="318492"/>
          </a:xfrm>
          <a:prstGeom prst="rect">
            <a:avLst/>
          </a:prstGeom>
          <a:noFill/>
          <a:ln/>
        </p:spPr>
        <p:txBody>
          <a:bodyPr wrap="none" lIns="0" tIns="0" rIns="0" bIns="0" rtlCol="0" anchor="t"/>
          <a:lstStyle/>
          <a:p>
            <a:pPr marL="0" indent="0" algn="r" rtl="1">
              <a:lnSpc>
                <a:spcPts val="2500"/>
              </a:lnSpc>
              <a:buNone/>
            </a:pPr>
            <a:r>
              <a:rPr lang="en-US" sz="2000" b="1" dirty="0">
                <a:solidFill>
                  <a:srgbClr val="D7D4CC"/>
                </a:solidFill>
                <a:latin typeface="Comfortaa Bold" pitchFamily="34" charset="0"/>
                <a:ea typeface="Comfortaa Bold" pitchFamily="34" charset="-122"/>
                <a:cs typeface="B Mitra" panose="00000400000000000000" pitchFamily="2" charset="-78"/>
              </a:rPr>
              <a:t>ثبت وضعیت بیمار</a:t>
            </a:r>
            <a:endParaRPr lang="en-US" sz="2000" dirty="0">
              <a:cs typeface="B Mitra" panose="00000400000000000000" pitchFamily="2" charset="-78"/>
            </a:endParaRPr>
          </a:p>
        </p:txBody>
      </p:sp>
      <p:sp>
        <p:nvSpPr>
          <p:cNvPr id="12" name="Text 9"/>
          <p:cNvSpPr/>
          <p:nvPr/>
        </p:nvSpPr>
        <p:spPr>
          <a:xfrm>
            <a:off x="7429738" y="6867525"/>
            <a:ext cx="5653326" cy="733663"/>
          </a:xfrm>
          <a:prstGeom prst="rect">
            <a:avLst/>
          </a:prstGeom>
          <a:noFill/>
          <a:ln/>
        </p:spPr>
        <p:txBody>
          <a:bodyPr wrap="square" lIns="0" tIns="0" rIns="0" bIns="0" rtlCol="0" anchor="t"/>
          <a:lstStyle/>
          <a:p>
            <a:pPr marL="0" indent="0" algn="r" rtl="1">
              <a:lnSpc>
                <a:spcPts val="2850"/>
              </a:lnSpc>
              <a:buNone/>
            </a:pPr>
            <a:r>
              <a:rPr lang="en-US" sz="1800" dirty="0">
                <a:solidFill>
                  <a:srgbClr val="D7D4CC"/>
                </a:solidFill>
                <a:latin typeface="Raleway Medium" pitchFamily="34" charset="0"/>
                <a:ea typeface="Raleway Medium" pitchFamily="34" charset="-122"/>
                <a:cs typeface="B Mitra" panose="00000400000000000000" pitchFamily="2" charset="-78"/>
              </a:rPr>
              <a:t>وضعیت فیزیکی و روانی بیمار هنگام کنترل باید ثبت شود تا تفسیر بهتر انجام شود.</a:t>
            </a:r>
            <a:endParaRPr lang="en-US" sz="1800" dirty="0">
              <a:cs typeface="B Mitra" panose="00000400000000000000" pitchFamily="2" charset="-78"/>
            </a:endParaRPr>
          </a:p>
        </p:txBody>
      </p:sp>
      <p:sp>
        <p:nvSpPr>
          <p:cNvPr id="13" name="Shape 10"/>
          <p:cNvSpPr/>
          <p:nvPr/>
        </p:nvSpPr>
        <p:spPr>
          <a:xfrm>
            <a:off x="6684764" y="6411516"/>
            <a:ext cx="515779" cy="515779"/>
          </a:xfrm>
          <a:prstGeom prst="roundRect">
            <a:avLst>
              <a:gd name="adj" fmla="val 66676"/>
            </a:avLst>
          </a:prstGeom>
          <a:solidFill>
            <a:srgbClr val="46464A"/>
          </a:solidFill>
          <a:ln/>
        </p:spPr>
      </p:sp>
      <p:sp>
        <p:nvSpPr>
          <p:cNvPr id="14" name="Text 11"/>
          <p:cNvSpPr/>
          <p:nvPr/>
        </p:nvSpPr>
        <p:spPr>
          <a:xfrm>
            <a:off x="3908227" y="6411516"/>
            <a:ext cx="2547342" cy="318492"/>
          </a:xfrm>
          <a:prstGeom prst="rect">
            <a:avLst/>
          </a:prstGeom>
          <a:noFill/>
          <a:ln/>
        </p:spPr>
        <p:txBody>
          <a:bodyPr wrap="none" lIns="0" tIns="0" rIns="0" bIns="0" rtlCol="0" anchor="t"/>
          <a:lstStyle/>
          <a:p>
            <a:pPr marL="0" indent="0" algn="r" rtl="1">
              <a:lnSpc>
                <a:spcPts val="2500"/>
              </a:lnSpc>
              <a:buNone/>
            </a:pPr>
            <a:r>
              <a:rPr lang="en-US" sz="2000" b="1" dirty="0">
                <a:solidFill>
                  <a:srgbClr val="D7D4CC"/>
                </a:solidFill>
                <a:latin typeface="Comfortaa Bold" pitchFamily="34" charset="0"/>
                <a:ea typeface="Comfortaa Bold" pitchFamily="34" charset="-122"/>
                <a:cs typeface="B Mitra" panose="00000400000000000000" pitchFamily="2" charset="-78"/>
              </a:rPr>
              <a:t>گزارش ناهنجاری‌ها</a:t>
            </a:r>
            <a:endParaRPr lang="en-US" sz="2000" dirty="0">
              <a:cs typeface="B Mitra" panose="00000400000000000000" pitchFamily="2" charset="-78"/>
            </a:endParaRPr>
          </a:p>
        </p:txBody>
      </p:sp>
      <p:sp>
        <p:nvSpPr>
          <p:cNvPr id="15" name="Text 12"/>
          <p:cNvSpPr/>
          <p:nvPr/>
        </p:nvSpPr>
        <p:spPr>
          <a:xfrm>
            <a:off x="802243" y="6867525"/>
            <a:ext cx="5653326" cy="733663"/>
          </a:xfrm>
          <a:prstGeom prst="rect">
            <a:avLst/>
          </a:prstGeom>
          <a:noFill/>
          <a:ln/>
        </p:spPr>
        <p:txBody>
          <a:bodyPr wrap="square" lIns="0" tIns="0" rIns="0" bIns="0" rtlCol="0" anchor="t"/>
          <a:lstStyle/>
          <a:p>
            <a:pPr marL="0" indent="0" algn="r" rtl="1">
              <a:lnSpc>
                <a:spcPts val="2850"/>
              </a:lnSpc>
              <a:buNone/>
            </a:pPr>
            <a:r>
              <a:rPr lang="en-US" sz="1800" dirty="0">
                <a:solidFill>
                  <a:srgbClr val="D7D4CC"/>
                </a:solidFill>
                <a:latin typeface="Raleway Medium" pitchFamily="34" charset="0"/>
                <a:ea typeface="Raleway Medium" pitchFamily="34" charset="-122"/>
                <a:cs typeface="B Mitra" panose="00000400000000000000" pitchFamily="2" charset="-78"/>
              </a:rPr>
              <a:t>هر تغییر غیرطبیعی یا علائم هشداردهنده باید به پزشک یا پرستار اطلاع داده شود.</a:t>
            </a:r>
            <a:endParaRPr lang="en-US" sz="1800" dirty="0">
              <a:cs typeface="B Mitra" panose="00000400000000000000"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6642735" y="2662357"/>
            <a:ext cx="7123628"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موارد خاص در کنترل علائم حیاتی</a:t>
            </a:r>
            <a:endParaRPr lang="en-US" sz="4300" dirty="0">
              <a:cs typeface="B Mitra" panose="00000400000000000000" pitchFamily="2" charset="-78"/>
            </a:endParaRPr>
          </a:p>
        </p:txBody>
      </p:sp>
      <p:sp>
        <p:nvSpPr>
          <p:cNvPr id="3" name="Text 1"/>
          <p:cNvSpPr/>
          <p:nvPr/>
        </p:nvSpPr>
        <p:spPr>
          <a:xfrm>
            <a:off x="2019657" y="3965258"/>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FFE14D"/>
                </a:solidFill>
                <a:latin typeface="Comfortaa Bold" pitchFamily="34" charset="0"/>
                <a:ea typeface="Comfortaa Bold" pitchFamily="34" charset="-122"/>
                <a:cs typeface="B Mitra" panose="00000400000000000000" pitchFamily="2" charset="-78"/>
              </a:rPr>
              <a:t>بیماران بدحال</a:t>
            </a:r>
            <a:endParaRPr lang="en-US" sz="2150" dirty="0">
              <a:cs typeface="B Mitra" panose="00000400000000000000" pitchFamily="2" charset="-78"/>
            </a:endParaRPr>
          </a:p>
        </p:txBody>
      </p:sp>
      <p:sp>
        <p:nvSpPr>
          <p:cNvPr id="4" name="Text 2"/>
          <p:cNvSpPr/>
          <p:nvPr/>
        </p:nvSpPr>
        <p:spPr>
          <a:xfrm>
            <a:off x="864037" y="4554974"/>
            <a:ext cx="3898821"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نیاز به اندازه‌گیری مکرر و دقیق علائم حیاتی دارند که تغییرات سریع را ثبت کند.</a:t>
            </a:r>
            <a:endParaRPr lang="en-US" sz="1900" dirty="0">
              <a:cs typeface="B Mitra" panose="00000400000000000000" pitchFamily="2" charset="-78"/>
            </a:endParaRPr>
          </a:p>
        </p:txBody>
      </p:sp>
      <p:sp>
        <p:nvSpPr>
          <p:cNvPr id="5" name="Text 3"/>
          <p:cNvSpPr/>
          <p:nvPr/>
        </p:nvSpPr>
        <p:spPr>
          <a:xfrm>
            <a:off x="6528316" y="3965258"/>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FFE14D"/>
                </a:solidFill>
                <a:latin typeface="Comfortaa Bold" pitchFamily="34" charset="0"/>
                <a:ea typeface="Comfortaa Bold" pitchFamily="34" charset="-122"/>
                <a:cs typeface="B Mitra" panose="00000400000000000000" pitchFamily="2" charset="-78"/>
              </a:rPr>
              <a:t>کودکان و زنان باردار</a:t>
            </a:r>
            <a:endParaRPr lang="en-US" sz="2150" dirty="0">
              <a:cs typeface="B Mitra" panose="00000400000000000000" pitchFamily="2" charset="-78"/>
            </a:endParaRPr>
          </a:p>
        </p:txBody>
      </p:sp>
      <p:sp>
        <p:nvSpPr>
          <p:cNvPr id="6" name="Text 4"/>
          <p:cNvSpPr/>
          <p:nvPr/>
        </p:nvSpPr>
        <p:spPr>
          <a:xfrm>
            <a:off x="5372695" y="4554974"/>
            <a:ext cx="3898821"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علائم حیاتی این گروه نیازمند توجه ویژه و تجهیزات مناسب سایز متناسب است.</a:t>
            </a:r>
            <a:endParaRPr lang="en-US" sz="1900" dirty="0">
              <a:cs typeface="B Mitra" panose="00000400000000000000" pitchFamily="2" charset="-78"/>
            </a:endParaRPr>
          </a:p>
        </p:txBody>
      </p:sp>
      <p:sp>
        <p:nvSpPr>
          <p:cNvPr id="7" name="Text 5"/>
          <p:cNvSpPr/>
          <p:nvPr/>
        </p:nvSpPr>
        <p:spPr>
          <a:xfrm>
            <a:off x="11036975" y="3965258"/>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FFE14D"/>
                </a:solidFill>
                <a:latin typeface="Comfortaa Bold" pitchFamily="34" charset="0"/>
                <a:ea typeface="Comfortaa Bold" pitchFamily="34" charset="-122"/>
                <a:cs typeface="B Mitra" panose="00000400000000000000" pitchFamily="2" charset="-78"/>
              </a:rPr>
              <a:t>سالمندان و بیماران خاص</a:t>
            </a:r>
            <a:endParaRPr lang="en-US" sz="2150" dirty="0">
              <a:cs typeface="B Mitra" panose="00000400000000000000" pitchFamily="2" charset="-78"/>
            </a:endParaRPr>
          </a:p>
        </p:txBody>
      </p:sp>
      <p:sp>
        <p:nvSpPr>
          <p:cNvPr id="8" name="Text 6"/>
          <p:cNvSpPr/>
          <p:nvPr/>
        </p:nvSpPr>
        <p:spPr>
          <a:xfrm>
            <a:off x="9881354" y="4554974"/>
            <a:ext cx="3898821"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باید عوامل بیماری‌های مزمن و تغییرات فیزیولوژیکی طبیعی سن را در نظر گرفت.</a:t>
            </a:r>
            <a:endParaRPr lang="en-US" sz="1900" dirty="0">
              <a:cs typeface="B Mitra" panose="00000400000000000000"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2793563" y="1294805"/>
            <a:ext cx="5486400" cy="685800"/>
          </a:xfrm>
          <a:prstGeom prst="rect">
            <a:avLst/>
          </a:prstGeom>
          <a:noFill/>
          <a:ln/>
        </p:spPr>
        <p:txBody>
          <a:bodyPr wrap="none" lIns="0" tIns="0" rIns="0" bIns="0" rtlCol="0" anchor="t"/>
          <a:lstStyle/>
          <a:p>
            <a:pPr marL="0" indent="0" algn="r" rtl="1">
              <a:lnSpc>
                <a:spcPts val="5400"/>
              </a:lnSpc>
              <a:buNone/>
            </a:pPr>
            <a:r>
              <a:rPr lang="en-US" sz="4300" b="1" dirty="0">
                <a:solidFill>
                  <a:srgbClr val="FFE14D"/>
                </a:solidFill>
                <a:latin typeface="Comfortaa Bold" pitchFamily="34" charset="0"/>
                <a:ea typeface="Comfortaa Bold" pitchFamily="34" charset="-122"/>
                <a:cs typeface="B Mitra" panose="00000400000000000000" pitchFamily="2" charset="-78"/>
              </a:rPr>
              <a:t>مثال بالینی</a:t>
            </a:r>
            <a:endParaRPr lang="en-US" sz="4300" dirty="0">
              <a:cs typeface="B Mitra" panose="00000400000000000000" pitchFamily="2" charset="-78"/>
            </a:endParaRPr>
          </a:p>
        </p:txBody>
      </p:sp>
      <p:sp>
        <p:nvSpPr>
          <p:cNvPr id="4" name="Shape 1"/>
          <p:cNvSpPr/>
          <p:nvPr/>
        </p:nvSpPr>
        <p:spPr>
          <a:xfrm>
            <a:off x="8094821" y="2350889"/>
            <a:ext cx="185142" cy="1281113"/>
          </a:xfrm>
          <a:prstGeom prst="roundRect">
            <a:avLst>
              <a:gd name="adj" fmla="val 200026"/>
            </a:avLst>
          </a:prstGeom>
          <a:solidFill>
            <a:srgbClr val="46464A"/>
          </a:solidFill>
          <a:ln/>
        </p:spPr>
      </p:sp>
      <p:sp>
        <p:nvSpPr>
          <p:cNvPr id="5" name="Text 2"/>
          <p:cNvSpPr/>
          <p:nvPr/>
        </p:nvSpPr>
        <p:spPr>
          <a:xfrm>
            <a:off x="4981337" y="2350889"/>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شرح حال بیمار</a:t>
            </a:r>
            <a:endParaRPr lang="en-US" sz="2150" dirty="0">
              <a:cs typeface="B Mitra" panose="00000400000000000000" pitchFamily="2" charset="-78"/>
            </a:endParaRPr>
          </a:p>
        </p:txBody>
      </p:sp>
      <p:sp>
        <p:nvSpPr>
          <p:cNvPr id="6" name="Text 3"/>
          <p:cNvSpPr/>
          <p:nvPr/>
        </p:nvSpPr>
        <p:spPr>
          <a:xfrm>
            <a:off x="864037" y="2841903"/>
            <a:ext cx="6860500"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بیماری با تب بالا، نبض سریع و فشار خون پایین مراجعه کرده که علائم حیاتی غیرطبیعی را نشان می‌دهد.</a:t>
            </a:r>
            <a:endParaRPr lang="en-US" sz="1900" dirty="0">
              <a:cs typeface="B Mitra" panose="00000400000000000000" pitchFamily="2" charset="-78"/>
            </a:endParaRPr>
          </a:p>
        </p:txBody>
      </p:sp>
      <p:sp>
        <p:nvSpPr>
          <p:cNvPr id="7" name="Shape 4"/>
          <p:cNvSpPr/>
          <p:nvPr/>
        </p:nvSpPr>
        <p:spPr>
          <a:xfrm>
            <a:off x="7724537" y="3878818"/>
            <a:ext cx="185142" cy="1281113"/>
          </a:xfrm>
          <a:prstGeom prst="roundRect">
            <a:avLst>
              <a:gd name="adj" fmla="val 200026"/>
            </a:avLst>
          </a:prstGeom>
          <a:solidFill>
            <a:srgbClr val="46464A"/>
          </a:solidFill>
          <a:ln/>
        </p:spPr>
      </p:sp>
      <p:sp>
        <p:nvSpPr>
          <p:cNvPr id="8" name="Text 5"/>
          <p:cNvSpPr/>
          <p:nvPr/>
        </p:nvSpPr>
        <p:spPr>
          <a:xfrm>
            <a:off x="4611053" y="3878818"/>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تفسیر علائم</a:t>
            </a:r>
            <a:endParaRPr lang="en-US" sz="2150" dirty="0">
              <a:cs typeface="B Mitra" panose="00000400000000000000" pitchFamily="2" charset="-78"/>
            </a:endParaRPr>
          </a:p>
        </p:txBody>
      </p:sp>
      <p:sp>
        <p:nvSpPr>
          <p:cNvPr id="9" name="Text 6"/>
          <p:cNvSpPr/>
          <p:nvPr/>
        </p:nvSpPr>
        <p:spPr>
          <a:xfrm>
            <a:off x="864037" y="4369832"/>
            <a:ext cx="6490216"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تب بالا و تاکی‌کاردی می‌تواند نشانه عفونت یا التهاب باشد؛ فشار خون پایین ممکن است سیستم گردش خون را تهدید کند.</a:t>
            </a:r>
            <a:endParaRPr lang="en-US" sz="1900" dirty="0">
              <a:cs typeface="B Mitra" panose="00000400000000000000" pitchFamily="2" charset="-78"/>
            </a:endParaRPr>
          </a:p>
        </p:txBody>
      </p:sp>
      <p:sp>
        <p:nvSpPr>
          <p:cNvPr id="10" name="Shape 7"/>
          <p:cNvSpPr/>
          <p:nvPr/>
        </p:nvSpPr>
        <p:spPr>
          <a:xfrm>
            <a:off x="7354253" y="5406747"/>
            <a:ext cx="185142" cy="1281113"/>
          </a:xfrm>
          <a:prstGeom prst="roundRect">
            <a:avLst>
              <a:gd name="adj" fmla="val 200026"/>
            </a:avLst>
          </a:prstGeom>
          <a:solidFill>
            <a:srgbClr val="46464A"/>
          </a:solidFill>
          <a:ln/>
        </p:spPr>
      </p:sp>
      <p:sp>
        <p:nvSpPr>
          <p:cNvPr id="11" name="Text 8"/>
          <p:cNvSpPr/>
          <p:nvPr/>
        </p:nvSpPr>
        <p:spPr>
          <a:xfrm>
            <a:off x="4240768" y="5406747"/>
            <a:ext cx="2743200" cy="342900"/>
          </a:xfrm>
          <a:prstGeom prst="rect">
            <a:avLst/>
          </a:prstGeom>
          <a:noFill/>
          <a:ln/>
        </p:spPr>
        <p:txBody>
          <a:bodyPr wrap="none" lIns="0" tIns="0" rIns="0" bIns="0" rtlCol="0" anchor="t"/>
          <a:lstStyle/>
          <a:p>
            <a:pPr marL="0" indent="0" algn="r" rtl="1">
              <a:lnSpc>
                <a:spcPts val="2700"/>
              </a:lnSpc>
              <a:buNone/>
            </a:pPr>
            <a:r>
              <a:rPr lang="en-US" sz="2150" b="1" dirty="0">
                <a:solidFill>
                  <a:srgbClr val="D7D4CC"/>
                </a:solidFill>
                <a:latin typeface="Comfortaa Bold" pitchFamily="34" charset="0"/>
                <a:ea typeface="Comfortaa Bold" pitchFamily="34" charset="-122"/>
                <a:cs typeface="B Mitra" panose="00000400000000000000" pitchFamily="2" charset="-78"/>
              </a:rPr>
              <a:t>اقدامات لازم</a:t>
            </a:r>
            <a:endParaRPr lang="en-US" sz="2150" dirty="0">
              <a:cs typeface="B Mitra" panose="00000400000000000000" pitchFamily="2" charset="-78"/>
            </a:endParaRPr>
          </a:p>
        </p:txBody>
      </p:sp>
      <p:sp>
        <p:nvSpPr>
          <p:cNvPr id="12" name="Text 9"/>
          <p:cNvSpPr/>
          <p:nvPr/>
        </p:nvSpPr>
        <p:spPr>
          <a:xfrm>
            <a:off x="864037" y="5897761"/>
            <a:ext cx="6119932" cy="790099"/>
          </a:xfrm>
          <a:prstGeom prst="rect">
            <a:avLst/>
          </a:prstGeom>
          <a:noFill/>
          <a:ln/>
        </p:spPr>
        <p:txBody>
          <a:bodyPr wrap="square" lIns="0" tIns="0" rIns="0" bIns="0" rtlCol="0" anchor="t"/>
          <a:lstStyle/>
          <a:p>
            <a:pPr marL="0" indent="0" algn="r" rtl="1">
              <a:lnSpc>
                <a:spcPts val="3100"/>
              </a:lnSpc>
              <a:buNone/>
            </a:pPr>
            <a:r>
              <a:rPr lang="en-US" sz="1900" dirty="0">
                <a:solidFill>
                  <a:srgbClr val="D7D4CC"/>
                </a:solidFill>
                <a:latin typeface="Raleway Medium" pitchFamily="34" charset="0"/>
                <a:ea typeface="Raleway Medium" pitchFamily="34" charset="-122"/>
                <a:cs typeface="B Mitra" panose="00000400000000000000" pitchFamily="2" charset="-78"/>
              </a:rPr>
              <a:t>بررسی کامل بالینی، آزمایش‌های تکمیلی و درمان حمایتی فوری از جمله تجویز مایعات و داروهای مناسب.</a:t>
            </a:r>
            <a:endParaRPr lang="en-US" sz="1900" dirty="0">
              <a:cs typeface="B Mitra" panose="00000400000000000000" pitchFamily="2" charset="-7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774</Words>
  <Application>Microsoft Office PowerPoint</Application>
  <PresentationFormat>Custom</PresentationFormat>
  <Paragraphs>102</Paragraphs>
  <Slides>12</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Raleway Bold</vt:lpstr>
      <vt:lpstr>Comfortaa Bold</vt:lpstr>
      <vt:lpstr>Arial</vt:lpstr>
      <vt:lpstr>Raleway Medium</vt:lpstr>
      <vt:lpstr>B Mitra</vt:lpstr>
      <vt:lpstr>B Titr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ieheir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Vital signs</dc:title>
  <dc:subject>Vital signs</dc:subject>
  <dc:creator>ieheir</dc:creator>
  <cp:lastModifiedBy>david vakili</cp:lastModifiedBy>
  <cp:revision>5</cp:revision>
  <dcterms:created xsi:type="dcterms:W3CDTF">2025-04-22T12:15:57Z</dcterms:created>
  <dcterms:modified xsi:type="dcterms:W3CDTF">2026-02-26T08:03:06Z</dcterms:modified>
</cp:coreProperties>
</file>