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7" r:id="rId1"/>
    <p:sldMasterId id="2147483694" r:id="rId2"/>
  </p:sldMasterIdLst>
  <p:sldIdLst>
    <p:sldId id="256" r:id="rId3"/>
    <p:sldId id="262" r:id="rId4"/>
    <p:sldId id="263" r:id="rId5"/>
    <p:sldId id="264" r:id="rId6"/>
    <p:sldId id="265" r:id="rId7"/>
    <p:sldId id="267" r:id="rId8"/>
    <p:sldId id="268" r:id="rId9"/>
    <p:sldId id="266" r:id="rId10"/>
    <p:sldId id="279" r:id="rId11"/>
    <p:sldId id="294" r:id="rId12"/>
    <p:sldId id="280" r:id="rId13"/>
    <p:sldId id="281" r:id="rId14"/>
    <p:sldId id="284" r:id="rId15"/>
    <p:sldId id="286" r:id="rId16"/>
    <p:sldId id="285" r:id="rId17"/>
    <p:sldId id="283" r:id="rId18"/>
    <p:sldId id="287" r:id="rId19"/>
    <p:sldId id="288" r:id="rId20"/>
    <p:sldId id="295" r:id="rId21"/>
    <p:sldId id="269" r:id="rId22"/>
    <p:sldId id="274" r:id="rId23"/>
    <p:sldId id="270" r:id="rId24"/>
    <p:sldId id="271" r:id="rId25"/>
    <p:sldId id="272" r:id="rId26"/>
    <p:sldId id="273" r:id="rId27"/>
    <p:sldId id="275" r:id="rId28"/>
    <p:sldId id="277" r:id="rId29"/>
    <p:sldId id="276" r:id="rId30"/>
    <p:sldId id="296" r:id="rId31"/>
    <p:sldId id="293" r:id="rId32"/>
  </p:sldIdLst>
  <p:sldSz cx="12192000" cy="6858000"/>
  <p:notesSz cx="6858000" cy="9144000"/>
  <p:embeddedFontLst>
    <p:embeddedFont>
      <p:font typeface="Trebuchet MS" panose="020B0603020202020204" pitchFamily="34" charset="0"/>
      <p:regular r:id="rId33"/>
      <p:bold r:id="rId34"/>
      <p:italic r:id="rId35"/>
      <p:boldItalic r:id="rId36"/>
    </p:embeddedFont>
    <p:embeddedFont>
      <p:font typeface="Wingdings 3" panose="05040102010807070707" pitchFamily="18" charset="2"/>
      <p:regular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21" Type="http://schemas.openxmlformats.org/officeDocument/2006/relationships/slide" Target="slides/slide19.xml"/><Relationship Id="rId34" Type="http://schemas.openxmlformats.org/officeDocument/2006/relationships/font" Target="fonts/font2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5.fntdata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4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3.fntdata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1.fntdata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254C7-D168-4BC2-B2F9-02F4EF5D89A1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FF445-E39A-4667-BAF2-50BE3B414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4425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254C7-D168-4BC2-B2F9-02F4EF5D89A1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FF445-E39A-4667-BAF2-50BE3B414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092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254C7-D168-4BC2-B2F9-02F4EF5D89A1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FF445-E39A-4667-BAF2-50BE3B414E78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55034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254C7-D168-4BC2-B2F9-02F4EF5D89A1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FF445-E39A-4667-BAF2-50BE3B414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6387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254C7-D168-4BC2-B2F9-02F4EF5D89A1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FF445-E39A-4667-BAF2-50BE3B414E78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019395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254C7-D168-4BC2-B2F9-02F4EF5D89A1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FF445-E39A-4667-BAF2-50BE3B414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5273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254C7-D168-4BC2-B2F9-02F4EF5D89A1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FF445-E39A-4667-BAF2-50BE3B414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7174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254C7-D168-4BC2-B2F9-02F4EF5D89A1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FF445-E39A-4667-BAF2-50BE3B414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0712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254C7-D168-4BC2-B2F9-02F4EF5D89A1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FF445-E39A-4667-BAF2-50BE3B414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1589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254C7-D168-4BC2-B2F9-02F4EF5D89A1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FF445-E39A-4667-BAF2-50BE3B414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5639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254C7-D168-4BC2-B2F9-02F4EF5D89A1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FF445-E39A-4667-BAF2-50BE3B414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607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254C7-D168-4BC2-B2F9-02F4EF5D89A1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FF445-E39A-4667-BAF2-50BE3B414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3133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254C7-D168-4BC2-B2F9-02F4EF5D89A1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FF445-E39A-4667-BAF2-50BE3B414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6462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254C7-D168-4BC2-B2F9-02F4EF5D89A1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FF445-E39A-4667-BAF2-50BE3B414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8614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254C7-D168-4BC2-B2F9-02F4EF5D89A1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FF445-E39A-4667-BAF2-50BE3B414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5889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254C7-D168-4BC2-B2F9-02F4EF5D89A1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FF445-E39A-4667-BAF2-50BE3B414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0832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254C7-D168-4BC2-B2F9-02F4EF5D89A1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FF445-E39A-4667-BAF2-50BE3B414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6524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254C7-D168-4BC2-B2F9-02F4EF5D89A1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FF445-E39A-4667-BAF2-50BE3B414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1849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254C7-D168-4BC2-B2F9-02F4EF5D89A1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FF445-E39A-4667-BAF2-50BE3B414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01281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254C7-D168-4BC2-B2F9-02F4EF5D89A1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FF445-E39A-4667-BAF2-50BE3B414E78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85219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254C7-D168-4BC2-B2F9-02F4EF5D89A1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FF445-E39A-4667-BAF2-50BE3B414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60554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254C7-D168-4BC2-B2F9-02F4EF5D89A1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FF445-E39A-4667-BAF2-50BE3B414E78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78295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254C7-D168-4BC2-B2F9-02F4EF5D89A1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FF445-E39A-4667-BAF2-50BE3B414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1055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254C7-D168-4BC2-B2F9-02F4EF5D89A1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FF445-E39A-4667-BAF2-50BE3B414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67940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254C7-D168-4BC2-B2F9-02F4EF5D89A1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FF445-E39A-4667-BAF2-50BE3B414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4232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254C7-D168-4BC2-B2F9-02F4EF5D89A1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FF445-E39A-4667-BAF2-50BE3B414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63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254C7-D168-4BC2-B2F9-02F4EF5D89A1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FF445-E39A-4667-BAF2-50BE3B414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45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254C7-D168-4BC2-B2F9-02F4EF5D89A1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FF445-E39A-4667-BAF2-50BE3B414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554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254C7-D168-4BC2-B2F9-02F4EF5D89A1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FF445-E39A-4667-BAF2-50BE3B414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912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254C7-D168-4BC2-B2F9-02F4EF5D89A1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FF445-E39A-4667-BAF2-50BE3B414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56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254C7-D168-4BC2-B2F9-02F4EF5D89A1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FF445-E39A-4667-BAF2-50BE3B414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564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254C7-D168-4BC2-B2F9-02F4EF5D89A1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FF445-E39A-4667-BAF2-50BE3B414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461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5254C7-D168-4BC2-B2F9-02F4EF5D89A1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DAFF445-E39A-4667-BAF2-50BE3B414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847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r" defTabSz="457200" rtl="1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B Titr" panose="00000700000000000000" pitchFamily="2" charset="-78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B Mitra" panose="00000400000000000000" pitchFamily="2" charset="-78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B Mitra" panose="00000400000000000000" pitchFamily="2" charset="-78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B Mitra" panose="00000400000000000000" pitchFamily="2" charset="-78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B Mitra" panose="00000400000000000000" pitchFamily="2" charset="-78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B Mitra" panose="00000400000000000000" pitchFamily="2" charset="-78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5254C7-D168-4BC2-B2F9-02F4EF5D89A1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DAFF445-E39A-4667-BAF2-50BE3B414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876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6864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C8EE5B-1181-9D2A-C5A2-3006F09F8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آموزش نسخه خوانی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7C513D5-0F50-7CE2-8312-2476596F69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697" y="1819469"/>
            <a:ext cx="7123282" cy="4250547"/>
          </a:xfrm>
        </p:spPr>
      </p:pic>
    </p:spTree>
    <p:extLst>
      <p:ext uri="{BB962C8B-B14F-4D97-AF65-F5344CB8AC3E}">
        <p14:creationId xmlns:p14="http://schemas.microsoft.com/office/powerpoint/2010/main" val="4878312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6206" y="2246812"/>
            <a:ext cx="9666514" cy="953588"/>
          </a:xfrm>
        </p:spPr>
        <p:txBody>
          <a:bodyPr>
            <a:noAutofit/>
          </a:bodyPr>
          <a:lstStyle/>
          <a:p>
            <a:pPr marL="0" indent="0" algn="ctr" rtl="1">
              <a:buNone/>
            </a:pPr>
            <a:r>
              <a:rPr lang="fa-IR" sz="2800" dirty="0">
                <a:solidFill>
                  <a:schemeClr val="accent1">
                    <a:lumMod val="50000"/>
                  </a:schemeClr>
                </a:solidFill>
              </a:rPr>
              <a:t>داروهای ضد التهاب با خاصیت استروئیدی (گلوکوکورتیکوئیدها)</a:t>
            </a:r>
            <a:endParaRPr lang="en-US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3971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084217"/>
            <a:ext cx="9132872" cy="4957145"/>
          </a:xfrm>
        </p:spPr>
        <p:txBody>
          <a:bodyPr/>
          <a:lstStyle/>
          <a:p>
            <a:pPr algn="r" rtl="1">
              <a:buFont typeface="Wingdings" panose="05000000000000000000" pitchFamily="2" charset="2"/>
              <a:buChar char="Ø"/>
            </a:pPr>
            <a:r>
              <a:rPr lang="fa-IR" dirty="0">
                <a:solidFill>
                  <a:srgbClr val="FF0000"/>
                </a:solidFill>
              </a:rPr>
              <a:t>استروئیدهای ساخته شده توسط قشر آدرنال (فوق کلیه)</a:t>
            </a:r>
          </a:p>
          <a:p>
            <a:pPr algn="r" rtl="1"/>
            <a:endParaRPr lang="fa-IR" dirty="0"/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/>
              <a:t>گلوکوکورتیکوئیدها (موثر در متابولیسم مواد واسط در عملکرد ایمنی)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/>
              <a:t>مینرالوکورتیکوئیدها (موثر در نگهداری نمک)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/>
              <a:t>هورمون های آندروژنی و استروژن</a:t>
            </a:r>
          </a:p>
          <a:p>
            <a:pPr algn="r" rt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12671"/>
            <a:ext cx="6880315" cy="3445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8604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31817"/>
          </a:xfrm>
        </p:spPr>
        <p:txBody>
          <a:bodyPr/>
          <a:lstStyle/>
          <a:p>
            <a:pPr algn="ctr"/>
            <a:r>
              <a:rPr lang="fa-IR" dirty="0"/>
              <a:t>کاربردهای درمانی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3" y="1854927"/>
            <a:ext cx="9119809" cy="4186436"/>
          </a:xfrm>
        </p:spPr>
        <p:txBody>
          <a:bodyPr>
            <a:normAutofit/>
          </a:bodyPr>
          <a:lstStyle/>
          <a:p>
            <a:pPr algn="r" rtl="1"/>
            <a:r>
              <a:rPr lang="fa-IR" dirty="0">
                <a:solidFill>
                  <a:srgbClr val="FF0000"/>
                </a:solidFill>
              </a:rPr>
              <a:t>اثرات ضد التهابی </a:t>
            </a:r>
          </a:p>
          <a:p>
            <a:pPr marL="0" indent="0" algn="r" rtl="1">
              <a:buNone/>
            </a:pPr>
            <a:r>
              <a:rPr lang="fa-IR" dirty="0"/>
              <a:t>تنها تظاهرات بالینی التهاب را سرکوب می کنند و خواص درمانی ندارند</a:t>
            </a:r>
          </a:p>
          <a:p>
            <a:pPr marL="0" indent="0" algn="r" rtl="1">
              <a:buNone/>
            </a:pPr>
            <a:r>
              <a:rPr lang="fa-IR" dirty="0"/>
              <a:t>الویت درمان با گلوکوکورتیکوئیدهای کوتاه یا متوسط اثر</a:t>
            </a:r>
          </a:p>
          <a:p>
            <a:pPr algn="r" rtl="1"/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61657"/>
            <a:ext cx="7602583" cy="3396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82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00" y="413657"/>
            <a:ext cx="8596668" cy="827314"/>
          </a:xfrm>
        </p:spPr>
        <p:txBody>
          <a:bodyPr/>
          <a:lstStyle/>
          <a:p>
            <a:pPr algn="ctr"/>
            <a:r>
              <a:rPr lang="fa-IR" dirty="0"/>
              <a:t>کاربردهای درمانی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3" y="1606731"/>
            <a:ext cx="9067557" cy="4434631"/>
          </a:xfrm>
        </p:spPr>
        <p:txBody>
          <a:bodyPr/>
          <a:lstStyle/>
          <a:p>
            <a:pPr algn="r" rtl="1"/>
            <a:r>
              <a:rPr lang="fa-IR" dirty="0">
                <a:solidFill>
                  <a:srgbClr val="FF0000"/>
                </a:solidFill>
              </a:rPr>
              <a:t>اثرات سرکوب کننده ایمنی</a:t>
            </a:r>
          </a:p>
          <a:p>
            <a:pPr algn="r" rtl="1"/>
            <a:endParaRPr lang="fa-IR" dirty="0"/>
          </a:p>
          <a:p>
            <a:pPr algn="r" rtl="1"/>
            <a:endParaRPr lang="fa-IR" dirty="0"/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/>
              <a:t> پیشگیری و درمان رد پیوند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/>
              <a:t>برخی از بدخیمی های خونی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/>
              <a:t>موثر در بیماری های اتوایمیون مانند ام اس و آرتریت روماتوئید</a:t>
            </a:r>
          </a:p>
          <a:p>
            <a:pPr algn="r" rtl="1">
              <a:buFont typeface="Wingdings" panose="05000000000000000000" pitchFamily="2" charset="2"/>
              <a:buChar char="v"/>
            </a:pPr>
            <a:endParaRPr lang="fa-IR" dirty="0"/>
          </a:p>
          <a:p>
            <a:pPr algn="r" rtl="1"/>
            <a:endParaRPr lang="fa-IR" dirty="0"/>
          </a:p>
          <a:p>
            <a:pPr algn="r" rtl="1"/>
            <a:endParaRPr lang="fa-IR" dirty="0"/>
          </a:p>
          <a:p>
            <a:pPr marL="0" indent="0" algn="r" rtl="1">
              <a:buNone/>
            </a:pPr>
            <a:endParaRPr lang="fa-IR" dirty="0"/>
          </a:p>
          <a:p>
            <a:pPr algn="r" rtl="1"/>
            <a:endParaRPr lang="fa-I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9554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92035"/>
            <a:ext cx="8596668" cy="853440"/>
          </a:xfrm>
        </p:spPr>
        <p:txBody>
          <a:bodyPr/>
          <a:lstStyle/>
          <a:p>
            <a:pPr algn="ctr"/>
            <a:r>
              <a:rPr lang="fa-IR" dirty="0"/>
              <a:t>کاربردهای درمانی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737361"/>
            <a:ext cx="9041432" cy="4304002"/>
          </a:xfrm>
        </p:spPr>
        <p:txBody>
          <a:bodyPr/>
          <a:lstStyle/>
          <a:p>
            <a:pPr algn="r" rtl="1">
              <a:buFont typeface="Wingdings" panose="05000000000000000000" pitchFamily="2" charset="2"/>
              <a:buChar char="Ø"/>
            </a:pPr>
            <a:r>
              <a:rPr lang="fa-IR" dirty="0">
                <a:solidFill>
                  <a:srgbClr val="FF0000"/>
                </a:solidFill>
              </a:rPr>
              <a:t>تشخیص و درمان عملکرد اختلال آدرنال</a:t>
            </a:r>
          </a:p>
          <a:p>
            <a:pPr algn="r" rtl="1">
              <a:buFont typeface="Wingdings" panose="05000000000000000000" pitchFamily="2" charset="2"/>
              <a:buChar char="Ø"/>
            </a:pPr>
            <a:endParaRPr lang="fa-IR" dirty="0">
              <a:solidFill>
                <a:srgbClr val="FF0000"/>
              </a:solidFill>
            </a:endParaRP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dirty="0">
                <a:solidFill>
                  <a:srgbClr val="FF0000"/>
                </a:solidFill>
              </a:rPr>
              <a:t>تحریک بلوغ ریوی در جنین</a:t>
            </a:r>
          </a:p>
          <a:p>
            <a:pPr algn="r" rtl="1">
              <a:buFont typeface="Wingdings" panose="05000000000000000000" pitchFamily="2" charset="2"/>
              <a:buChar char="Ø"/>
            </a:pPr>
            <a:endParaRPr lang="fa-IR" dirty="0">
              <a:solidFill>
                <a:srgbClr val="FF0000"/>
              </a:solidFill>
            </a:endParaRP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dirty="0">
                <a:solidFill>
                  <a:srgbClr val="FF0000"/>
                </a:solidFill>
              </a:rPr>
              <a:t>واکنش های حساسیتی</a:t>
            </a:r>
          </a:p>
          <a:p>
            <a:pPr marL="0" indent="0" algn="r" rtl="1">
              <a:buNone/>
            </a:pPr>
            <a:r>
              <a:rPr lang="fa-IR" dirty="0"/>
              <a:t>اسپری های بینی و دهانی</a:t>
            </a:r>
          </a:p>
          <a:p>
            <a:pPr algn="r" rtl="1">
              <a:buFont typeface="Wingdings" panose="05000000000000000000" pitchFamily="2" charset="2"/>
              <a:buChar char="Ø"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04902"/>
            <a:ext cx="2978331" cy="35530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455" y="1127759"/>
            <a:ext cx="2314575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6332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837" y="374469"/>
            <a:ext cx="8596668" cy="775062"/>
          </a:xfrm>
        </p:spPr>
        <p:txBody>
          <a:bodyPr/>
          <a:lstStyle/>
          <a:p>
            <a:pPr algn="ctr"/>
            <a:r>
              <a:rPr lang="fa-IR" dirty="0"/>
              <a:t>عوارض جانبی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378039"/>
            <a:ext cx="8949992" cy="4663323"/>
          </a:xfrm>
        </p:spPr>
        <p:txBody>
          <a:bodyPr>
            <a:normAutofit/>
          </a:bodyPr>
          <a:lstStyle/>
          <a:p>
            <a:pPr algn="r" rtl="1"/>
            <a:endParaRPr lang="fa-IR" dirty="0"/>
          </a:p>
          <a:p>
            <a:pPr algn="just" rtl="1">
              <a:buFont typeface="Wingdings" panose="05000000000000000000" pitchFamily="2" charset="2"/>
              <a:buChar char="v"/>
            </a:pPr>
            <a:r>
              <a:rPr lang="fa-IR" dirty="0"/>
              <a:t>بی خوابی و سرخوشی و گاهی افسردگی</a:t>
            </a:r>
          </a:p>
          <a:p>
            <a:pPr algn="just" rtl="1">
              <a:buFont typeface="Wingdings" panose="05000000000000000000" pitchFamily="2" charset="2"/>
              <a:buChar char="v"/>
            </a:pPr>
            <a:r>
              <a:rPr lang="fa-IR" dirty="0"/>
              <a:t>زخم معده</a:t>
            </a:r>
          </a:p>
          <a:p>
            <a:pPr algn="just" rtl="1">
              <a:buFont typeface="Wingdings" panose="05000000000000000000" pitchFamily="2" charset="2"/>
              <a:buChar char="v"/>
            </a:pPr>
            <a:r>
              <a:rPr lang="fa-IR" dirty="0"/>
              <a:t>صورت شبیه ماه و افزایش تجمع چربی در تنه و پشت گردن</a:t>
            </a:r>
          </a:p>
          <a:p>
            <a:pPr algn="just" rtl="1">
              <a:buFont typeface="Wingdings" panose="05000000000000000000" pitchFamily="2" charset="2"/>
              <a:buChar char="v"/>
            </a:pPr>
            <a:r>
              <a:rPr lang="fa-IR" dirty="0"/>
              <a:t>افزایش اشتها</a:t>
            </a:r>
          </a:p>
          <a:p>
            <a:pPr algn="just" rtl="1">
              <a:buFont typeface="Wingdings" panose="05000000000000000000" pitchFamily="2" charset="2"/>
              <a:buChar char="v"/>
            </a:pPr>
            <a:r>
              <a:rPr lang="fa-IR" dirty="0"/>
              <a:t>کاهش جذب کلسیم</a:t>
            </a:r>
          </a:p>
          <a:p>
            <a:pPr algn="just" rtl="1">
              <a:buFont typeface="Wingdings" panose="05000000000000000000" pitchFamily="2" charset="2"/>
              <a:buChar char="v"/>
            </a:pPr>
            <a:r>
              <a:rPr lang="fa-IR" dirty="0"/>
              <a:t>هایپر گلایسمی</a:t>
            </a:r>
          </a:p>
          <a:p>
            <a:pPr algn="just" rtl="1">
              <a:buFont typeface="Wingdings" panose="05000000000000000000" pitchFamily="2" charset="2"/>
              <a:buChar char="v"/>
            </a:pPr>
            <a:r>
              <a:rPr lang="fa-IR" dirty="0"/>
              <a:t>افزایش کاتابولیسم عضلات، بافت همبند،پوست و استخوان</a:t>
            </a:r>
          </a:p>
          <a:p>
            <a:pPr algn="just" rtl="1">
              <a:buFont typeface="Wingdings" panose="05000000000000000000" pitchFamily="2" charset="2"/>
              <a:buChar char="v"/>
            </a:pPr>
            <a:r>
              <a:rPr lang="fa-IR" dirty="0"/>
              <a:t>کاهش رشد در کودکان</a:t>
            </a:r>
          </a:p>
          <a:p>
            <a:pPr algn="just" rtl="1">
              <a:buFont typeface="Wingdings" panose="05000000000000000000" pitchFamily="2" charset="2"/>
              <a:buChar char="v"/>
            </a:pPr>
            <a:r>
              <a:rPr lang="fa-IR" dirty="0"/>
              <a:t>گلوکوم</a:t>
            </a:r>
          </a:p>
          <a:p>
            <a:pPr algn="just" rtl="1">
              <a:buFont typeface="Wingdings" panose="05000000000000000000" pitchFamily="2" charset="2"/>
              <a:buChar char="v"/>
            </a:pPr>
            <a:r>
              <a:rPr lang="fa-IR" dirty="0"/>
              <a:t>افزایش فشارخون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24644"/>
            <a:ext cx="3161755" cy="4533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8464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احتیاط مصرف گلوکوکورتیکوئید ها</a:t>
            </a:r>
            <a:r>
              <a:rPr lang="en-US" dirty="0"/>
              <a:t> </a:t>
            </a:r>
            <a:br>
              <a:rPr lang="fa-IR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3" y="1750423"/>
            <a:ext cx="9158997" cy="4290939"/>
          </a:xfrm>
        </p:spPr>
        <p:txBody>
          <a:bodyPr>
            <a:normAutofit lnSpcReduction="10000"/>
          </a:bodyPr>
          <a:lstStyle/>
          <a:p>
            <a:pPr algn="r" rtl="1">
              <a:buFont typeface="Wingdings" panose="05000000000000000000" pitchFamily="2" charset="2"/>
              <a:buChar char="v"/>
            </a:pPr>
            <a:r>
              <a:rPr lang="fa-IR" dirty="0"/>
              <a:t>دیابت</a:t>
            </a:r>
          </a:p>
          <a:p>
            <a:pPr algn="r" rtl="1">
              <a:buFont typeface="Wingdings" panose="05000000000000000000" pitchFamily="2" charset="2"/>
              <a:buChar char="v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/>
              <a:t>زخم معده</a:t>
            </a:r>
          </a:p>
          <a:p>
            <a:pPr algn="r" rtl="1">
              <a:buFont typeface="Wingdings" panose="05000000000000000000" pitchFamily="2" charset="2"/>
              <a:buChar char="v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/>
              <a:t>پوکی استخوان</a:t>
            </a:r>
          </a:p>
          <a:p>
            <a:pPr algn="r" rtl="1">
              <a:buFont typeface="Wingdings" panose="05000000000000000000" pitchFamily="2" charset="2"/>
              <a:buChar char="v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/>
              <a:t>اختلالات روانی</a:t>
            </a:r>
          </a:p>
          <a:p>
            <a:pPr algn="r" rtl="1">
              <a:buFont typeface="Wingdings" panose="05000000000000000000" pitchFamily="2" charset="2"/>
              <a:buChar char="v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/>
              <a:t>بررسی از نظر تست توبرکولین</a:t>
            </a:r>
          </a:p>
          <a:p>
            <a:pPr algn="r" rtl="1">
              <a:buFont typeface="Wingdings" panose="05000000000000000000" pitchFamily="2" charset="2"/>
              <a:buChar char="v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/>
              <a:t>نارسایی قلبی</a:t>
            </a:r>
          </a:p>
          <a:p>
            <a:pPr algn="r" rtl="1"/>
            <a:endParaRPr lang="fa-IR" dirty="0"/>
          </a:p>
          <a:p>
            <a:pPr algn="r" rt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645" y="1750423"/>
            <a:ext cx="4520565" cy="447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0410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7780" y="492034"/>
            <a:ext cx="8596668" cy="592183"/>
          </a:xfrm>
        </p:spPr>
        <p:txBody>
          <a:bodyPr>
            <a:normAutofit fontScale="90000"/>
          </a:bodyPr>
          <a:lstStyle/>
          <a:p>
            <a:pPr algn="ctr"/>
            <a:r>
              <a:rPr lang="fa-IR" dirty="0"/>
              <a:t>مینرالوکورتیکوئیدها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619795"/>
            <a:ext cx="9132872" cy="4421568"/>
          </a:xfrm>
        </p:spPr>
        <p:txBody>
          <a:bodyPr/>
          <a:lstStyle/>
          <a:p>
            <a:pPr algn="r" rtl="1">
              <a:buFont typeface="Wingdings" panose="05000000000000000000" pitchFamily="2" charset="2"/>
              <a:buChar char="Ø"/>
            </a:pPr>
            <a:r>
              <a:rPr lang="fa-IR" dirty="0">
                <a:solidFill>
                  <a:srgbClr val="FF0000"/>
                </a:solidFill>
              </a:rPr>
              <a:t>آلدوسترون</a:t>
            </a:r>
          </a:p>
          <a:p>
            <a:pPr marL="0" indent="0" algn="r" rtl="1">
              <a:buNone/>
            </a:pPr>
            <a:r>
              <a:rPr lang="fa-IR" dirty="0"/>
              <a:t>افزایش بازجذب سدیم و دفع پتاسیم</a:t>
            </a:r>
          </a:p>
          <a:p>
            <a:pPr algn="r" rtl="1"/>
            <a:r>
              <a:rPr lang="fa-IR" dirty="0">
                <a:solidFill>
                  <a:srgbClr val="FF0000"/>
                </a:solidFill>
              </a:rPr>
              <a:t>فلودروکورتیزون</a:t>
            </a:r>
          </a:p>
          <a:p>
            <a:pPr algn="r" rtl="1"/>
            <a:endParaRPr lang="fa-IR" dirty="0">
              <a:solidFill>
                <a:srgbClr val="FF0000"/>
              </a:solidFill>
            </a:endParaRPr>
          </a:p>
          <a:p>
            <a:pPr algn="r" rtl="1"/>
            <a:endParaRPr lang="fa-IR" dirty="0">
              <a:solidFill>
                <a:srgbClr val="FF0000"/>
              </a:solidFill>
            </a:endParaRPr>
          </a:p>
          <a:p>
            <a:pPr algn="r" rtl="1"/>
            <a:r>
              <a:rPr lang="fa-IR" dirty="0">
                <a:solidFill>
                  <a:srgbClr val="FF0000"/>
                </a:solidFill>
              </a:rPr>
              <a:t>آنتاگونیست آلدوسترون</a:t>
            </a:r>
          </a:p>
          <a:p>
            <a:pPr marL="0" indent="0" algn="r" rtl="1">
              <a:buNone/>
            </a:pPr>
            <a:r>
              <a:rPr lang="fa-IR" dirty="0"/>
              <a:t>اسپیرونولاکتون</a:t>
            </a:r>
          </a:p>
          <a:p>
            <a:pPr marL="0" indent="0" algn="r" rtl="1">
              <a:buNone/>
            </a:pPr>
            <a:r>
              <a:rPr lang="fa-IR" dirty="0"/>
              <a:t>اپلرنون</a:t>
            </a:r>
          </a:p>
          <a:p>
            <a:pPr algn="r" rtl="1"/>
            <a:endParaRPr lang="fa-IR" dirty="0"/>
          </a:p>
          <a:p>
            <a:pPr algn="r" rt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64923"/>
            <a:ext cx="4450625" cy="3393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6034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C8EE5B-1181-9D2A-C5A2-3006F09F8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آموزش نسخه خوانی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7C513D5-0F50-7CE2-8312-2476596F69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697" y="1819469"/>
            <a:ext cx="7123282" cy="4250547"/>
          </a:xfrm>
        </p:spPr>
      </p:pic>
    </p:spTree>
    <p:extLst>
      <p:ext uri="{BB962C8B-B14F-4D97-AF65-F5344CB8AC3E}">
        <p14:creationId xmlns:p14="http://schemas.microsoft.com/office/powerpoint/2010/main" val="1174194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2794" y="2083317"/>
            <a:ext cx="8596668" cy="1741709"/>
          </a:xfrm>
        </p:spPr>
        <p:txBody>
          <a:bodyPr>
            <a:normAutofit/>
          </a:bodyPr>
          <a:lstStyle/>
          <a:p>
            <a:pPr marL="0" indent="0" algn="ctr" rtl="1">
              <a:buNone/>
            </a:pPr>
            <a:r>
              <a:rPr lang="fa-IR" sz="4400" dirty="0">
                <a:solidFill>
                  <a:schemeClr val="accent2">
                    <a:lumMod val="75000"/>
                  </a:schemeClr>
                </a:solidFill>
              </a:rPr>
              <a:t>مسکن ها  و ضد التهاب ها</a:t>
            </a:r>
            <a:endParaRPr lang="en-US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3328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0779" y="1740370"/>
            <a:ext cx="8596668" cy="3880773"/>
          </a:xfrm>
        </p:spPr>
        <p:txBody>
          <a:bodyPr>
            <a:normAutofit/>
          </a:bodyPr>
          <a:lstStyle/>
          <a:p>
            <a:pPr marL="0" indent="0" algn="ctr" rtl="1">
              <a:buNone/>
            </a:pPr>
            <a:r>
              <a:rPr lang="fa-IR" sz="4800" dirty="0">
                <a:solidFill>
                  <a:schemeClr val="accent2">
                    <a:lumMod val="75000"/>
                  </a:schemeClr>
                </a:solidFill>
              </a:rPr>
              <a:t>ضد درد های اوپوئیدی</a:t>
            </a:r>
            <a:endParaRPr lang="en-US" sz="4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0820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068947"/>
            <a:ext cx="8596668" cy="4972416"/>
          </a:xfrm>
        </p:spPr>
        <p:txBody>
          <a:bodyPr/>
          <a:lstStyle/>
          <a:p>
            <a:pPr marL="0" indent="0" algn="r" rtl="1">
              <a:buNone/>
            </a:pPr>
            <a:r>
              <a:rPr lang="fa-IR" sz="2800" dirty="0">
                <a:solidFill>
                  <a:srgbClr val="00B0F0"/>
                </a:solidFill>
              </a:rPr>
              <a:t>کاربردهای درمانی</a:t>
            </a:r>
          </a:p>
          <a:p>
            <a:pPr marL="0" indent="0" algn="r" rtl="1">
              <a:buNone/>
            </a:pPr>
            <a:endParaRPr lang="fa-IR" dirty="0">
              <a:solidFill>
                <a:srgbClr val="00B0F0"/>
              </a:solidFill>
            </a:endParaRP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dirty="0"/>
              <a:t>تسکین درد </a:t>
            </a:r>
          </a:p>
          <a:p>
            <a:pPr algn="r" rtl="1">
              <a:buFont typeface="Wingdings" panose="05000000000000000000" pitchFamily="2" charset="2"/>
              <a:buChar char="Ø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dirty="0"/>
              <a:t>سرخوشی</a:t>
            </a:r>
          </a:p>
          <a:p>
            <a:pPr algn="r" rtl="1">
              <a:buFont typeface="Wingdings" panose="05000000000000000000" pitchFamily="2" charset="2"/>
              <a:buChar char="Ø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dirty="0"/>
              <a:t>آرامبخشی و خواب آوری</a:t>
            </a:r>
          </a:p>
          <a:p>
            <a:pPr algn="r" rtl="1">
              <a:buFont typeface="Wingdings" panose="05000000000000000000" pitchFamily="2" charset="2"/>
              <a:buChar char="Ø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dirty="0"/>
              <a:t>مهار سرفه</a:t>
            </a:r>
          </a:p>
          <a:p>
            <a:pPr algn="r" rtl="1">
              <a:buFont typeface="Wingdings" panose="05000000000000000000" pitchFamily="2" charset="2"/>
              <a:buChar char="Ø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dirty="0"/>
              <a:t>کاربرد در بیهوشی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1395" t="25447" r="23143" b="35446"/>
          <a:stretch/>
        </p:blipFill>
        <p:spPr>
          <a:xfrm>
            <a:off x="0" y="3370216"/>
            <a:ext cx="5969726" cy="339634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5812971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156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274749"/>
            <a:ext cx="8596668" cy="1038897"/>
          </a:xfrm>
        </p:spPr>
        <p:txBody>
          <a:bodyPr/>
          <a:lstStyle/>
          <a:p>
            <a:pPr algn="ctr"/>
            <a:r>
              <a:rPr lang="fa-IR" dirty="0"/>
              <a:t>آگونیست قوی گیرنده های اپوئیدی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197734"/>
            <a:ext cx="9020458" cy="5434885"/>
          </a:xfrm>
        </p:spPr>
        <p:txBody>
          <a:bodyPr>
            <a:normAutofit/>
          </a:bodyPr>
          <a:lstStyle/>
          <a:p>
            <a:pPr algn="r" rtl="1">
              <a:buFont typeface="Wingdings" panose="05000000000000000000" pitchFamily="2" charset="2"/>
              <a:buChar char="Ø"/>
            </a:pPr>
            <a:r>
              <a:rPr lang="fa-IR" dirty="0">
                <a:solidFill>
                  <a:srgbClr val="FF0000"/>
                </a:solidFill>
              </a:rPr>
              <a:t>مورفین</a:t>
            </a:r>
          </a:p>
          <a:p>
            <a:pPr marL="0" indent="0" algn="r" rtl="1">
              <a:buNone/>
            </a:pPr>
            <a:r>
              <a:rPr lang="fa-IR" dirty="0"/>
              <a:t>موثر در درمان دردهای شدید</a:t>
            </a:r>
          </a:p>
          <a:p>
            <a:pPr marL="0" indent="0" algn="r" rtl="1">
              <a:buNone/>
            </a:pPr>
            <a:r>
              <a:rPr lang="fa-IR" dirty="0"/>
              <a:t>ایجاد متابولیت 6-گلوکورونید-مورفین با اثرات ضددردی قوی تر از مورفین</a:t>
            </a:r>
          </a:p>
          <a:p>
            <a:pPr marL="0" indent="0" algn="r" rtl="1">
              <a:buNone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dirty="0">
                <a:solidFill>
                  <a:srgbClr val="FF0000"/>
                </a:solidFill>
              </a:rPr>
              <a:t>متادون</a:t>
            </a:r>
          </a:p>
          <a:p>
            <a:pPr marL="0" indent="0" algn="r" rtl="1">
              <a:buNone/>
            </a:pPr>
            <a:r>
              <a:rPr lang="fa-IR" dirty="0"/>
              <a:t>فراهمی زیستی بسیار بیشتر از مورفین خوراکی</a:t>
            </a:r>
          </a:p>
          <a:p>
            <a:pPr marL="0" indent="0" algn="r" rtl="1">
              <a:buNone/>
            </a:pPr>
            <a:r>
              <a:rPr lang="fa-IR" dirty="0"/>
              <a:t>موثر بر گیرنده های مو اپوئیدی و مهار گیرنده گلوتامات و مهار بازجذب منوآمین ها</a:t>
            </a:r>
          </a:p>
          <a:p>
            <a:pPr marL="0" indent="0" algn="r" rtl="1">
              <a:buNone/>
            </a:pPr>
            <a:r>
              <a:rPr lang="fa-IR" dirty="0"/>
              <a:t>موثر در درمان دردهای صعب العلاج بخصوص در موارد شکست مورفین (چرخش اپوئیدی)</a:t>
            </a:r>
          </a:p>
          <a:p>
            <a:pPr marL="0" indent="0" algn="r" rtl="1">
              <a:buNone/>
            </a:pPr>
            <a:r>
              <a:rPr lang="fa-IR" dirty="0"/>
              <a:t>داروی موثر در سرکوب علایم ترک اپوئیدها مناسب برای سم زدایی و درمان نگه دارنده معتادان به هروئین</a:t>
            </a:r>
          </a:p>
          <a:p>
            <a:pPr marL="0" indent="0" algn="r" rtl="1">
              <a:buNone/>
            </a:pPr>
            <a:endParaRPr lang="fa-IR" dirty="0"/>
          </a:p>
          <a:p>
            <a:pPr algn="r" rtl="1"/>
            <a:r>
              <a:rPr lang="fa-IR" dirty="0">
                <a:solidFill>
                  <a:srgbClr val="FF0000"/>
                </a:solidFill>
              </a:rPr>
              <a:t>فنتانیل و مپریدین</a:t>
            </a:r>
          </a:p>
          <a:p>
            <a:pPr marL="0" indent="0" algn="r" rtl="1">
              <a:buNone/>
            </a:pPr>
            <a:r>
              <a:rPr lang="fa-IR" dirty="0"/>
              <a:t>تجمع مپریدین در افراد با نارسایی کلیه منجر به تشنج می شود.</a:t>
            </a:r>
          </a:p>
          <a:p>
            <a:pPr marL="0" indent="0" algn="r" rtl="1">
              <a:buNone/>
            </a:pPr>
            <a:r>
              <a:rPr lang="fa-IR" dirty="0"/>
              <a:t>درمان به عنوان ضددرد در جریان زایمان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5879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4761" y="353863"/>
            <a:ext cx="8596668" cy="871470"/>
          </a:xfrm>
        </p:spPr>
        <p:txBody>
          <a:bodyPr/>
          <a:lstStyle/>
          <a:p>
            <a:pPr algn="ctr"/>
            <a:r>
              <a:rPr lang="fa-IR" dirty="0"/>
              <a:t>آگونیست های خفیف تا متوسط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3" y="1545465"/>
            <a:ext cx="8738335" cy="4495897"/>
          </a:xfrm>
        </p:spPr>
        <p:txBody>
          <a:bodyPr/>
          <a:lstStyle/>
          <a:p>
            <a:pPr algn="r" rtl="1">
              <a:buFont typeface="Wingdings" panose="05000000000000000000" pitchFamily="2" charset="2"/>
              <a:buChar char="Ø"/>
            </a:pPr>
            <a:r>
              <a:rPr lang="fa-IR" dirty="0">
                <a:solidFill>
                  <a:srgbClr val="FF0000"/>
                </a:solidFill>
              </a:rPr>
              <a:t>کدئین و اکسی کدون</a:t>
            </a:r>
          </a:p>
          <a:p>
            <a:pPr marL="0" indent="0" algn="r" rtl="1">
              <a:buNone/>
            </a:pPr>
            <a:r>
              <a:rPr lang="fa-IR" dirty="0"/>
              <a:t>قدرت اثر اکسی کدون&gt; کدئین</a:t>
            </a:r>
          </a:p>
          <a:p>
            <a:pPr marL="0" indent="0" algn="r" rtl="1">
              <a:buNone/>
            </a:pPr>
            <a:r>
              <a:rPr lang="fa-IR" dirty="0"/>
              <a:t>کدئین         مورفین (تضعیف تنفسی و مرگ در افرادی که متابولیزه کننده سریع هستند)</a:t>
            </a:r>
          </a:p>
          <a:p>
            <a:pPr marL="0" indent="0" algn="r" rtl="1">
              <a:buNone/>
            </a:pPr>
            <a:r>
              <a:rPr lang="fa-IR" dirty="0"/>
              <a:t>منع مصرف در کودکان</a:t>
            </a:r>
          </a:p>
          <a:p>
            <a:pPr marL="0" indent="0" algn="r" rtl="1">
              <a:buNone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dirty="0">
                <a:solidFill>
                  <a:srgbClr val="FF0000"/>
                </a:solidFill>
              </a:rPr>
              <a:t>دیفنوکسیلات و لوپرامید</a:t>
            </a:r>
          </a:p>
          <a:p>
            <a:pPr marL="0" indent="0" algn="r" rtl="1">
              <a:buNone/>
            </a:pPr>
            <a:r>
              <a:rPr lang="fa-IR" dirty="0"/>
              <a:t>مصرف به عنوان داروی کاهنده اسهال</a:t>
            </a:r>
          </a:p>
          <a:p>
            <a:pPr marL="0" indent="0" algn="r" rtl="1">
              <a:buNone/>
            </a:pPr>
            <a:r>
              <a:rPr lang="fa-IR" dirty="0"/>
              <a:t>احتمال اعتیاد بسیار پایین</a:t>
            </a:r>
          </a:p>
          <a:p>
            <a:pPr algn="r" rtl="1">
              <a:buFont typeface="Wingdings" panose="05000000000000000000" pitchFamily="2" charset="2"/>
              <a:buChar char="ü"/>
            </a:pPr>
            <a:endParaRPr lang="fa-IR" dirty="0"/>
          </a:p>
          <a:p>
            <a:pPr marL="0" indent="0" algn="r" rtl="1">
              <a:buNone/>
            </a:pPr>
            <a:endParaRPr lang="en-US" dirty="0"/>
          </a:p>
        </p:txBody>
      </p:sp>
      <p:sp>
        <p:nvSpPr>
          <p:cNvPr id="4" name="Left Arrow 3"/>
          <p:cNvSpPr/>
          <p:nvPr/>
        </p:nvSpPr>
        <p:spPr>
          <a:xfrm>
            <a:off x="8190963" y="2524259"/>
            <a:ext cx="450761" cy="167426"/>
          </a:xfrm>
          <a:prstGeom prst="left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2335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2911" y="389187"/>
            <a:ext cx="8596668" cy="845713"/>
          </a:xfrm>
        </p:spPr>
        <p:txBody>
          <a:bodyPr/>
          <a:lstStyle/>
          <a:p>
            <a:pPr algn="ctr"/>
            <a:r>
              <a:rPr lang="fa-IR" dirty="0"/>
              <a:t>آگونسیت نسبی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764407"/>
            <a:ext cx="8814396" cy="4276956"/>
          </a:xfrm>
        </p:spPr>
        <p:txBody>
          <a:bodyPr/>
          <a:lstStyle/>
          <a:p>
            <a:pPr algn="r" rtl="1"/>
            <a:r>
              <a:rPr lang="fa-IR" dirty="0">
                <a:solidFill>
                  <a:srgbClr val="FF0000"/>
                </a:solidFill>
              </a:rPr>
              <a:t>منع مصرف همزمان با آگونیست های قوی</a:t>
            </a:r>
          </a:p>
          <a:p>
            <a:pPr algn="r" rtl="1"/>
            <a:endParaRPr lang="fa-IR" dirty="0">
              <a:solidFill>
                <a:srgbClr val="FF0000"/>
              </a:solidFill>
            </a:endParaRPr>
          </a:p>
          <a:p>
            <a:pPr marL="0" indent="0" algn="r" rtl="1">
              <a:buNone/>
            </a:pPr>
            <a:endParaRPr lang="fa-IR" dirty="0">
              <a:solidFill>
                <a:srgbClr val="FF0000"/>
              </a:solidFill>
            </a:endParaRPr>
          </a:p>
          <a:p>
            <a:pPr algn="r" rtl="1"/>
            <a:r>
              <a:rPr lang="fa-IR" dirty="0">
                <a:solidFill>
                  <a:srgbClr val="FF0000"/>
                </a:solidFill>
              </a:rPr>
              <a:t>بوپرنورفین </a:t>
            </a:r>
            <a:r>
              <a:rPr lang="fa-IR" dirty="0"/>
              <a:t>  </a:t>
            </a:r>
          </a:p>
          <a:p>
            <a:pPr marL="0" indent="0" algn="r" rtl="1">
              <a:buNone/>
            </a:pPr>
            <a:r>
              <a:rPr lang="fa-IR" dirty="0"/>
              <a:t>تجویز زیر زبانی موثرتر است.</a:t>
            </a:r>
          </a:p>
          <a:p>
            <a:pPr marL="0" indent="0" algn="r" rtl="1">
              <a:buNone/>
            </a:pPr>
            <a:r>
              <a:rPr lang="fa-IR" dirty="0"/>
              <a:t>مقاوم به اثرات آنتاگونیستی نالوکسان</a:t>
            </a:r>
          </a:p>
          <a:p>
            <a:pPr marL="0" indent="0" algn="r" rtl="1">
              <a:buNone/>
            </a:pPr>
            <a:r>
              <a:rPr lang="fa-IR" dirty="0"/>
              <a:t>درمان موثر در موارد وابستگی به اپوئید ها (خطر مرگ و میر کمتر از متادون)</a:t>
            </a:r>
          </a:p>
          <a:p>
            <a:pPr algn="r" rtl="1"/>
            <a:endParaRPr lang="fa-IR" dirty="0"/>
          </a:p>
          <a:p>
            <a:pPr algn="r" rtl="1"/>
            <a:r>
              <a:rPr lang="fa-IR" dirty="0">
                <a:solidFill>
                  <a:srgbClr val="FF0000"/>
                </a:solidFill>
              </a:rPr>
              <a:t>پنتازوسین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7701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3" y="1672045"/>
            <a:ext cx="8981821" cy="4369317"/>
          </a:xfrm>
        </p:spPr>
        <p:txBody>
          <a:bodyPr/>
          <a:lstStyle/>
          <a:p>
            <a:pPr algn="r" rtl="1">
              <a:buFont typeface="Wingdings" panose="05000000000000000000" pitchFamily="2" charset="2"/>
              <a:buChar char="q"/>
            </a:pPr>
            <a:r>
              <a:rPr lang="fa-IR" dirty="0">
                <a:solidFill>
                  <a:srgbClr val="FF0000"/>
                </a:solidFill>
              </a:rPr>
              <a:t>ترامادول</a:t>
            </a:r>
          </a:p>
          <a:p>
            <a:pPr marL="0" indent="0" algn="r" rtl="1">
              <a:buNone/>
            </a:pPr>
            <a:r>
              <a:rPr lang="fa-IR" dirty="0"/>
              <a:t>اتصال به گیرنده مو و مهار بازجذب سروتونین و نوراپی نفرین</a:t>
            </a:r>
          </a:p>
          <a:p>
            <a:pPr marL="0" indent="0" algn="r" rtl="1">
              <a:buNone/>
            </a:pPr>
            <a:r>
              <a:rPr lang="fa-IR" dirty="0"/>
              <a:t>منع مصرف در بیماران مبتلا به صرع</a:t>
            </a:r>
          </a:p>
          <a:p>
            <a:pPr marL="0" indent="0" algn="r" rtl="1">
              <a:buNone/>
            </a:pPr>
            <a:r>
              <a:rPr lang="fa-IR" dirty="0"/>
              <a:t>فاقد اثرات بالینی مهم بر دستگاه تنفسی و قلبی-عروقی</a:t>
            </a:r>
          </a:p>
          <a:p>
            <a:pPr marL="0" indent="0" algn="r" rtl="1">
              <a:buNone/>
            </a:pPr>
            <a:endParaRPr lang="fa-IR" dirty="0"/>
          </a:p>
          <a:p>
            <a:pPr algn="r" rtl="1"/>
            <a:endParaRPr lang="fa-IR" dirty="0"/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dirty="0">
                <a:solidFill>
                  <a:srgbClr val="FF0000"/>
                </a:solidFill>
              </a:rPr>
              <a:t>دکسترومتورفان و نوسکاپین</a:t>
            </a:r>
          </a:p>
          <a:p>
            <a:pPr marL="0" indent="0" algn="r" rtl="1">
              <a:buNone/>
            </a:pPr>
            <a:r>
              <a:rPr lang="fa-IR" dirty="0"/>
              <a:t>موثر در درمان سرفه  بدون اثر ضددردی و اعتیاد اوری</a:t>
            </a:r>
          </a:p>
          <a:p>
            <a:pPr marL="0" indent="0" algn="r" rtl="1">
              <a:buNone/>
            </a:pPr>
            <a:r>
              <a:rPr lang="fa-IR" dirty="0"/>
              <a:t>ممنوعیت مصرف در کودکان زیر 6 سال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3422469" y="561703"/>
            <a:ext cx="3526971" cy="75764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/>
              <a:t>متفرقه ها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2097362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3" y="373487"/>
            <a:ext cx="8775759" cy="5667875"/>
          </a:xfrm>
        </p:spPr>
        <p:txBody>
          <a:bodyPr>
            <a:normAutofit lnSpcReduction="10000"/>
          </a:bodyPr>
          <a:lstStyle/>
          <a:p>
            <a:pPr algn="r" rtl="1"/>
            <a:r>
              <a:rPr lang="fa-IR" sz="2800" dirty="0">
                <a:solidFill>
                  <a:srgbClr val="00B0F0"/>
                </a:solidFill>
              </a:rPr>
              <a:t>محدودیت ها</a:t>
            </a:r>
          </a:p>
          <a:p>
            <a:pPr marL="0" indent="0" algn="r" rtl="1">
              <a:buNone/>
            </a:pPr>
            <a:r>
              <a:rPr lang="fa-IR" dirty="0"/>
              <a:t>ایجاد </a:t>
            </a:r>
            <a:r>
              <a:rPr lang="en-US" dirty="0"/>
              <a:t>Tolerance</a:t>
            </a:r>
          </a:p>
          <a:p>
            <a:pPr marL="0" indent="0" algn="r" rtl="1">
              <a:buNone/>
            </a:pPr>
            <a:r>
              <a:rPr lang="fa-IR" dirty="0"/>
              <a:t>وابستگی فیزیکی و بروز سندروم ترک</a:t>
            </a:r>
          </a:p>
          <a:p>
            <a:pPr marL="0" indent="0" algn="r" rtl="1">
              <a:buNone/>
            </a:pPr>
            <a:r>
              <a:rPr lang="fa-IR" dirty="0"/>
              <a:t>افزایش حس درد در تجویز مزمن</a:t>
            </a:r>
          </a:p>
          <a:p>
            <a:pPr marL="0" indent="0" algn="r" rtl="1">
              <a:buNone/>
            </a:pPr>
            <a:r>
              <a:rPr lang="fa-IR" dirty="0"/>
              <a:t>تحمل متقابل (به صورت نسبی)</a:t>
            </a:r>
          </a:p>
          <a:p>
            <a:pPr algn="r" rtl="1"/>
            <a:endParaRPr lang="fa-IR" dirty="0"/>
          </a:p>
          <a:p>
            <a:pPr algn="r" rtl="1"/>
            <a:endParaRPr lang="fa-IR" dirty="0"/>
          </a:p>
          <a:p>
            <a:pPr algn="r" rtl="1"/>
            <a:r>
              <a:rPr lang="fa-IR" sz="2800" dirty="0">
                <a:solidFill>
                  <a:srgbClr val="00B0F0"/>
                </a:solidFill>
              </a:rPr>
              <a:t>عوارض جانبی</a:t>
            </a:r>
          </a:p>
          <a:p>
            <a:pPr marL="0" indent="0" algn="r" rtl="1">
              <a:buNone/>
            </a:pPr>
            <a:r>
              <a:rPr lang="fa-IR" dirty="0"/>
              <a:t>تضعیف تنفس</a:t>
            </a:r>
          </a:p>
          <a:p>
            <a:pPr marL="0" indent="0" algn="r" rtl="1">
              <a:buNone/>
            </a:pPr>
            <a:r>
              <a:rPr lang="fa-IR" dirty="0"/>
              <a:t>میوز ( شاخصه مسمومیت با اپوئیدها)</a:t>
            </a:r>
          </a:p>
          <a:p>
            <a:pPr marL="0" indent="0" algn="r" rtl="1">
              <a:buNone/>
            </a:pPr>
            <a:r>
              <a:rPr lang="fa-IR" dirty="0"/>
              <a:t>تهوع و استفراغ</a:t>
            </a:r>
          </a:p>
          <a:p>
            <a:pPr marL="0" indent="0" algn="r" rtl="1">
              <a:buNone/>
            </a:pPr>
            <a:r>
              <a:rPr lang="fa-IR" dirty="0"/>
              <a:t>هیپوترمی</a:t>
            </a:r>
          </a:p>
          <a:p>
            <a:pPr marL="0" indent="0" algn="r" rtl="1">
              <a:buNone/>
            </a:pPr>
            <a:r>
              <a:rPr lang="fa-IR" dirty="0"/>
              <a:t>یبوست</a:t>
            </a:r>
          </a:p>
          <a:p>
            <a:pPr marL="0" indent="0" algn="r" rtl="1">
              <a:buNone/>
            </a:pPr>
            <a:r>
              <a:rPr lang="fa-IR" dirty="0"/>
              <a:t>خارش</a:t>
            </a:r>
          </a:p>
          <a:p>
            <a:pPr algn="r" rtl="1"/>
            <a:endParaRPr lang="fa-IR" dirty="0"/>
          </a:p>
          <a:p>
            <a:pPr algn="r" rtl="1"/>
            <a:endParaRPr lang="fa-IR" dirty="0"/>
          </a:p>
          <a:p>
            <a:pPr marL="0" indent="0" algn="r" rtl="1">
              <a:buNone/>
            </a:pPr>
            <a:endParaRPr lang="fa-IR" dirty="0"/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57527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تداخلات دارویی</a:t>
            </a:r>
            <a:br>
              <a:rPr lang="fa-IR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/>
              <a:t>آرامبخش-خواب آورها</a:t>
            </a:r>
          </a:p>
          <a:p>
            <a:pPr algn="r" rtl="1"/>
            <a:endParaRPr lang="fa-IR" dirty="0"/>
          </a:p>
          <a:p>
            <a:pPr algn="r" rtl="1"/>
            <a:endParaRPr lang="fa-IR" dirty="0"/>
          </a:p>
          <a:p>
            <a:pPr algn="r" rtl="1"/>
            <a:r>
              <a:rPr lang="fa-IR" dirty="0"/>
              <a:t>آنتی سایکوتیک ها</a:t>
            </a:r>
          </a:p>
          <a:p>
            <a:pPr algn="r" rtl="1"/>
            <a:endParaRPr lang="fa-IR" dirty="0"/>
          </a:p>
          <a:p>
            <a:pPr algn="r" rtl="1"/>
            <a:r>
              <a:rPr lang="fa-IR" dirty="0"/>
              <a:t>مهار کننده های </a:t>
            </a:r>
            <a:r>
              <a:rPr lang="en-US" dirty="0"/>
              <a:t>MAO</a:t>
            </a:r>
          </a:p>
        </p:txBody>
      </p:sp>
    </p:spTree>
    <p:extLst>
      <p:ext uri="{BB962C8B-B14F-4D97-AF65-F5344CB8AC3E}">
        <p14:creationId xmlns:p14="http://schemas.microsoft.com/office/powerpoint/2010/main" val="4923303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42175"/>
            <a:ext cx="8596668" cy="768439"/>
          </a:xfrm>
        </p:spPr>
        <p:txBody>
          <a:bodyPr/>
          <a:lstStyle/>
          <a:p>
            <a:pPr algn="ctr"/>
            <a:r>
              <a:rPr lang="fa-IR" dirty="0"/>
              <a:t>مسمومیت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506829"/>
            <a:ext cx="8596668" cy="4534534"/>
          </a:xfrm>
        </p:spPr>
        <p:txBody>
          <a:bodyPr>
            <a:normAutofit fontScale="92500" lnSpcReduction="10000"/>
          </a:bodyPr>
          <a:lstStyle/>
          <a:p>
            <a:pPr algn="r" rtl="1"/>
            <a:r>
              <a:rPr lang="fa-IR" sz="2400" dirty="0">
                <a:solidFill>
                  <a:srgbClr val="FF0000"/>
                </a:solidFill>
              </a:rPr>
              <a:t>آنتاگونسیت های اپوئیدها</a:t>
            </a:r>
          </a:p>
          <a:p>
            <a:pPr algn="r" rtl="1"/>
            <a:endParaRPr lang="en-US" sz="2400" dirty="0">
              <a:solidFill>
                <a:srgbClr val="FF0000"/>
              </a:solidFill>
            </a:endParaRPr>
          </a:p>
          <a:p>
            <a:pPr marL="0" indent="0" algn="r" rtl="1">
              <a:buNone/>
            </a:pPr>
            <a:r>
              <a:rPr lang="fa-IR" dirty="0"/>
              <a:t>بیشترین تمایل به اتصال به گیرنده های مو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dirty="0">
                <a:solidFill>
                  <a:srgbClr val="FF0000"/>
                </a:solidFill>
              </a:rPr>
              <a:t>نالوکسان</a:t>
            </a:r>
            <a:r>
              <a:rPr lang="fa-IR" dirty="0"/>
              <a:t> </a:t>
            </a:r>
          </a:p>
          <a:p>
            <a:pPr marL="0" indent="0" algn="r" rtl="1">
              <a:buNone/>
            </a:pPr>
            <a:r>
              <a:rPr lang="fa-IR" dirty="0"/>
              <a:t>   برگشت سریع از کمای ناشی از اپوئیدها در عرض 1-3 دقیقه</a:t>
            </a:r>
          </a:p>
          <a:p>
            <a:pPr algn="r" rtl="1"/>
            <a:endParaRPr lang="fa-IR" dirty="0"/>
          </a:p>
          <a:p>
            <a:pPr marL="0" indent="0" algn="r" rtl="1">
              <a:buNone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dirty="0">
                <a:solidFill>
                  <a:srgbClr val="FF0000"/>
                </a:solidFill>
              </a:rPr>
              <a:t>نالتروکسون</a:t>
            </a:r>
            <a:r>
              <a:rPr lang="fa-IR" dirty="0"/>
              <a:t>   </a:t>
            </a:r>
          </a:p>
          <a:p>
            <a:pPr marL="0" indent="0" algn="r" rtl="1">
              <a:buNone/>
            </a:pPr>
            <a:r>
              <a:rPr lang="fa-IR" dirty="0"/>
              <a:t>طول اثر طولانی تر</a:t>
            </a:r>
          </a:p>
          <a:p>
            <a:pPr marL="0" indent="0" algn="r" rtl="1">
              <a:buNone/>
            </a:pPr>
            <a:r>
              <a:rPr lang="fa-IR" dirty="0"/>
              <a:t>درمان نگهدارنده در معتادان به مواد مخدر</a:t>
            </a:r>
          </a:p>
          <a:p>
            <a:pPr marL="0" indent="0" algn="r" rtl="1">
              <a:buNone/>
            </a:pPr>
            <a:r>
              <a:rPr lang="fa-IR" dirty="0"/>
              <a:t>موثر در وابستگی روانی به الکل</a:t>
            </a:r>
          </a:p>
          <a:p>
            <a:pPr marL="0" indent="0" algn="r" rtl="1">
              <a:buNone/>
            </a:pPr>
            <a:r>
              <a:rPr lang="fa-IR" dirty="0"/>
              <a:t>موثر در ترک سیگار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26917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C8EE5B-1181-9D2A-C5A2-3006F09F8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آموزش نسخه خوانی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7C513D5-0F50-7CE2-8312-2476596F69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697" y="1819469"/>
            <a:ext cx="7123282" cy="4250547"/>
          </a:xfrm>
        </p:spPr>
      </p:pic>
    </p:spTree>
    <p:extLst>
      <p:ext uri="{BB962C8B-B14F-4D97-AF65-F5344CB8AC3E}">
        <p14:creationId xmlns:p14="http://schemas.microsoft.com/office/powerpoint/2010/main" val="337640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878" y="339143"/>
            <a:ext cx="9703038" cy="858592"/>
          </a:xfrm>
        </p:spPr>
        <p:txBody>
          <a:bodyPr/>
          <a:lstStyle/>
          <a:p>
            <a:r>
              <a:rPr lang="en-US" dirty="0" err="1"/>
              <a:t>Nonsteroid</a:t>
            </a:r>
            <a:r>
              <a:rPr lang="en-US" dirty="0"/>
              <a:t> anti-inflammatory drugs (NSAID)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468192"/>
            <a:ext cx="8814396" cy="4573170"/>
          </a:xfrm>
        </p:spPr>
        <p:txBody>
          <a:bodyPr/>
          <a:lstStyle/>
          <a:p>
            <a:pPr algn="r" rtl="1"/>
            <a:r>
              <a:rPr lang="fa-IR" dirty="0"/>
              <a:t>مهار کننده های آنزیم سیکلواکسیژناز(</a:t>
            </a:r>
            <a:r>
              <a:rPr lang="en-US" dirty="0"/>
              <a:t>COX</a:t>
            </a:r>
            <a:r>
              <a:rPr lang="fa-IR" dirty="0"/>
              <a:t>) </a:t>
            </a:r>
          </a:p>
          <a:p>
            <a:pPr marL="0" indent="0" algn="r" rtl="1">
              <a:buNone/>
            </a:pPr>
            <a:r>
              <a:rPr lang="fa-IR" dirty="0"/>
              <a:t>مهار تولید پروستاگلاندین، پروستاسایکلین و ترومبوکسان</a:t>
            </a:r>
          </a:p>
          <a:p>
            <a:pPr algn="r" rtl="1"/>
            <a:endParaRPr lang="fa-IR" dirty="0"/>
          </a:p>
          <a:p>
            <a:pPr algn="r" rtl="1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38697"/>
            <a:ext cx="8412480" cy="4219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0419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5079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913" y="708339"/>
            <a:ext cx="9053847" cy="5333024"/>
          </a:xfrm>
        </p:spPr>
        <p:txBody>
          <a:bodyPr/>
          <a:lstStyle/>
          <a:p>
            <a:pPr algn="r" rtl="1"/>
            <a:r>
              <a:rPr lang="fa-IR" dirty="0">
                <a:solidFill>
                  <a:srgbClr val="FF0000"/>
                </a:solidFill>
              </a:rPr>
              <a:t>مهار کننده </a:t>
            </a:r>
            <a:r>
              <a:rPr lang="en-US" dirty="0">
                <a:solidFill>
                  <a:srgbClr val="FF0000"/>
                </a:solidFill>
              </a:rPr>
              <a:t>COX-1</a:t>
            </a:r>
            <a:r>
              <a:rPr lang="fa-IR" dirty="0">
                <a:solidFill>
                  <a:srgbClr val="FF0000"/>
                </a:solidFill>
              </a:rPr>
              <a:t> </a:t>
            </a:r>
            <a:r>
              <a:rPr lang="fa-IR" dirty="0"/>
              <a:t> (</a:t>
            </a:r>
            <a:r>
              <a:rPr lang="fa-IR" dirty="0">
                <a:solidFill>
                  <a:srgbClr val="0070C0"/>
                </a:solidFill>
              </a:rPr>
              <a:t>کلیه، پلاکت و دستگاه گوارش</a:t>
            </a:r>
            <a:r>
              <a:rPr lang="fa-IR" dirty="0"/>
              <a:t>)</a:t>
            </a:r>
          </a:p>
          <a:p>
            <a:pPr algn="r" rtl="1"/>
            <a:endParaRPr lang="fa-IR" dirty="0"/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>
                <a:solidFill>
                  <a:srgbClr val="FF0000"/>
                </a:solidFill>
              </a:rPr>
              <a:t>آسپرین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/>
              <a:t>مهار کننده برگشت ناپذیر و باقی ماندن اثرات ضد پلاکتی برای 8 تا 10 روز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/>
              <a:t>موثر در کاهش شیوع سرطان کولورکتال</a:t>
            </a:r>
          </a:p>
          <a:p>
            <a:pPr algn="r" rtl="1"/>
            <a:endParaRPr lang="fa-I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786" y="3749039"/>
            <a:ext cx="5377135" cy="2692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290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3" y="643945"/>
            <a:ext cx="8981821" cy="5397418"/>
          </a:xfrm>
        </p:spPr>
        <p:txBody>
          <a:bodyPr/>
          <a:lstStyle/>
          <a:p>
            <a:pPr algn="r" rtl="1"/>
            <a:r>
              <a:rPr lang="fa-IR" dirty="0"/>
              <a:t> </a:t>
            </a:r>
            <a:r>
              <a:rPr lang="fa-IR" dirty="0">
                <a:solidFill>
                  <a:srgbClr val="FF0000"/>
                </a:solidFill>
              </a:rPr>
              <a:t>مهار کننده </a:t>
            </a:r>
            <a:r>
              <a:rPr lang="en-US" dirty="0">
                <a:solidFill>
                  <a:srgbClr val="FF0000"/>
                </a:solidFill>
              </a:rPr>
              <a:t>COX-2</a:t>
            </a:r>
          </a:p>
          <a:p>
            <a:pPr marL="0" indent="0" algn="r" rtl="1">
              <a:buNone/>
            </a:pPr>
            <a:r>
              <a:rPr lang="fa-IR" dirty="0"/>
              <a:t>سلکوکسیب</a:t>
            </a:r>
          </a:p>
          <a:p>
            <a:pPr marL="0" indent="0" algn="r" rtl="1">
              <a:buNone/>
            </a:pPr>
            <a:r>
              <a:rPr lang="fa-IR" dirty="0"/>
              <a:t>ملوکسیکام</a:t>
            </a:r>
          </a:p>
          <a:p>
            <a:pPr algn="r" rtl="1"/>
            <a:endParaRPr lang="fa-IR" dirty="0"/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dirty="0"/>
              <a:t>عدم مهار تجمع پلاکتی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dirty="0"/>
              <a:t>بروز زخم گوارشی با شیوع کمتر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dirty="0"/>
              <a:t>عدم اثر حفاظتی بر قلب</a:t>
            </a:r>
          </a:p>
          <a:p>
            <a:pPr algn="r" rtl="1">
              <a:buFont typeface="Wingdings" panose="05000000000000000000" pitchFamily="2" charset="2"/>
              <a:buChar char="Ø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dirty="0"/>
              <a:t> </a:t>
            </a:r>
          </a:p>
          <a:p>
            <a:pPr algn="r" rtl="1"/>
            <a:r>
              <a:rPr lang="fa-IR" dirty="0">
                <a:solidFill>
                  <a:srgbClr val="C00000"/>
                </a:solidFill>
              </a:rPr>
              <a:t>هشدار: ریسک بروز خطرات قلبی-عروقی</a:t>
            </a:r>
          </a:p>
          <a:p>
            <a:pPr algn="r" rtl="1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514600" cy="1819275"/>
          </a:xfrm>
          <a:prstGeom prst="rect">
            <a:avLst/>
          </a:prstGeom>
        </p:spPr>
      </p:pic>
      <p:sp>
        <p:nvSpPr>
          <p:cNvPr id="4" name="AutoShape 2" descr="‫قرص ملوکسیکام چیست؟ | کاربرد، بهترین زمان و روش مصرف‬‎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0175" y="80962"/>
            <a:ext cx="2752725" cy="16573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738852"/>
            <a:ext cx="4403362" cy="3119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33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940" y="489397"/>
            <a:ext cx="8596668" cy="5628067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dirty="0">
                <a:solidFill>
                  <a:srgbClr val="00B0F0"/>
                </a:solidFill>
              </a:rPr>
              <a:t>مهارکننده های غیر انتخابی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dirty="0">
                <a:solidFill>
                  <a:srgbClr val="FF0000"/>
                </a:solidFill>
              </a:rPr>
              <a:t>دیکلوفناک</a:t>
            </a:r>
          </a:p>
          <a:p>
            <a:pPr marL="0" indent="0" algn="r" rtl="1">
              <a:buNone/>
            </a:pPr>
            <a:r>
              <a:rPr lang="fa-IR" dirty="0"/>
              <a:t>آسیب کلیوی( کاهش جریان خون کلیوی)، مشکلات کبدی و خطر بروز مشکلات قلبی-عروقی</a:t>
            </a:r>
          </a:p>
          <a:p>
            <a:pPr algn="r" rtl="1"/>
            <a:endParaRPr lang="fa-IR" dirty="0"/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dirty="0">
                <a:solidFill>
                  <a:srgbClr val="FF0000"/>
                </a:solidFill>
              </a:rPr>
              <a:t>ایندومتاسین</a:t>
            </a:r>
          </a:p>
          <a:p>
            <a:pPr marL="0" indent="0" algn="r" rtl="1">
              <a:buNone/>
            </a:pPr>
            <a:r>
              <a:rPr lang="fa-IR" dirty="0"/>
              <a:t>درمان موثر در </a:t>
            </a:r>
            <a:r>
              <a:rPr lang="en-US" dirty="0"/>
              <a:t>PDA</a:t>
            </a:r>
          </a:p>
          <a:p>
            <a:pPr marL="0" indent="0" algn="r" rtl="1">
              <a:buNone/>
            </a:pPr>
            <a:r>
              <a:rPr lang="fa-IR" dirty="0"/>
              <a:t>موثر در بیماری آرتریت روماتوئید</a:t>
            </a:r>
          </a:p>
          <a:p>
            <a:pPr marL="0" indent="0" algn="r" rtl="1">
              <a:buNone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dirty="0">
                <a:solidFill>
                  <a:srgbClr val="FF0000"/>
                </a:solidFill>
              </a:rPr>
              <a:t>ایبوپروفن</a:t>
            </a:r>
          </a:p>
          <a:p>
            <a:pPr marL="0" indent="0" algn="r" rtl="1">
              <a:buNone/>
            </a:pPr>
            <a:r>
              <a:rPr lang="fa-IR" dirty="0"/>
              <a:t>درمان موثر در </a:t>
            </a:r>
            <a:r>
              <a:rPr lang="en-US" dirty="0"/>
              <a:t>PDA</a:t>
            </a:r>
            <a:endParaRPr lang="fa-IR" dirty="0"/>
          </a:p>
          <a:p>
            <a:pPr marL="0" indent="0" algn="r" rtl="1">
              <a:buNone/>
            </a:pPr>
            <a:r>
              <a:rPr lang="fa-IR" dirty="0"/>
              <a:t>عوارض کلیوی کمتر از ایندومتاسین</a:t>
            </a:r>
          </a:p>
          <a:p>
            <a:pPr marL="0" indent="0" algn="r" rtl="1">
              <a:buNone/>
            </a:pPr>
            <a:r>
              <a:rPr lang="fa-IR" dirty="0"/>
              <a:t>کمترین میزان خطرات قلبی-عروقی</a:t>
            </a:r>
          </a:p>
          <a:p>
            <a:pPr marL="0" indent="0" algn="r" rtl="1">
              <a:buNone/>
            </a:pPr>
            <a:r>
              <a:rPr lang="fa-IR" dirty="0">
                <a:solidFill>
                  <a:srgbClr val="0070C0"/>
                </a:solidFill>
              </a:rPr>
              <a:t>منع مصرف ایبوپروفن: پولیپ بینی،آنژیوادم و حساسیت تنفسی به آسپرین</a:t>
            </a:r>
          </a:p>
          <a:p>
            <a:pPr marL="0" indent="0" algn="r" rtl="1">
              <a:buNone/>
            </a:pPr>
            <a:r>
              <a:rPr lang="fa-IR" dirty="0">
                <a:solidFill>
                  <a:srgbClr val="0070C0"/>
                </a:solidFill>
              </a:rPr>
              <a:t>عدم تجویز همزمان با آسپرین  </a:t>
            </a:r>
          </a:p>
          <a:p>
            <a:pPr marL="0" indent="0" algn="r" rtl="1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71288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695459"/>
            <a:ext cx="8762880" cy="5345903"/>
          </a:xfrm>
        </p:spPr>
        <p:txBody>
          <a:bodyPr/>
          <a:lstStyle/>
          <a:p>
            <a:pPr algn="r" rtl="1">
              <a:buFont typeface="Wingdings" panose="05000000000000000000" pitchFamily="2" charset="2"/>
              <a:buChar char="Ø"/>
            </a:pPr>
            <a:r>
              <a:rPr lang="fa-IR" dirty="0">
                <a:solidFill>
                  <a:srgbClr val="FF0000"/>
                </a:solidFill>
              </a:rPr>
              <a:t>ناپروکسن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dirty="0">
                <a:solidFill>
                  <a:srgbClr val="FF0000"/>
                </a:solidFill>
              </a:rPr>
              <a:t>پیروکسیکام  </a:t>
            </a:r>
          </a:p>
          <a:p>
            <a:pPr marL="0" indent="0" algn="r" rtl="1">
              <a:buNone/>
            </a:pPr>
            <a:r>
              <a:rPr lang="fa-IR" dirty="0"/>
              <a:t>بیشترین شیوع زخم های گوارشی</a:t>
            </a:r>
          </a:p>
          <a:p>
            <a:pPr marL="0" indent="0" algn="r" rtl="1">
              <a:buNone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dirty="0">
                <a:solidFill>
                  <a:srgbClr val="FF0000"/>
                </a:solidFill>
              </a:rPr>
              <a:t>کتورولاک</a:t>
            </a:r>
          </a:p>
          <a:p>
            <a:pPr marL="0" indent="0" algn="r" rtl="1">
              <a:buNone/>
            </a:pPr>
            <a:r>
              <a:rPr lang="fa-IR" dirty="0"/>
              <a:t>بیشتر به عنوان داروی ضددرد (دردهای بعد از جراحی جایگزین اوپوئیدها)</a:t>
            </a:r>
          </a:p>
          <a:p>
            <a:pPr marL="0" indent="0" algn="r" rtl="1">
              <a:buNone/>
            </a:pPr>
            <a:r>
              <a:rPr lang="fa-IR" dirty="0"/>
              <a:t>عوارض کلیوی شایع</a:t>
            </a:r>
          </a:p>
          <a:p>
            <a:pPr algn="r" rtl="1">
              <a:buFont typeface="Wingdings" panose="05000000000000000000" pitchFamily="2" charset="2"/>
              <a:buChar char="Ø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dirty="0">
                <a:solidFill>
                  <a:srgbClr val="FF0000"/>
                </a:solidFill>
              </a:rPr>
              <a:t>استامینوفن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dirty="0"/>
              <a:t>به عنوان ضددرد و ضد تب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dirty="0"/>
              <a:t>دارای متابولیتی با اثرات سمی بر کلیه و کبد (دوز بالا کشنده)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dirty="0"/>
              <a:t>عدم اثر بر تجمع پلاکتی</a:t>
            </a:r>
          </a:p>
          <a:p>
            <a:pPr marL="0" indent="0" algn="r" rtl="1">
              <a:buNone/>
            </a:pPr>
            <a:endParaRPr lang="fa-IR" dirty="0"/>
          </a:p>
          <a:p>
            <a:pPr algn="r" rtl="1"/>
            <a:endParaRPr lang="fa-IR" dirty="0"/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2699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25004"/>
            <a:ext cx="8596668" cy="914400"/>
          </a:xfrm>
        </p:spPr>
        <p:txBody>
          <a:bodyPr/>
          <a:lstStyle/>
          <a:p>
            <a:pPr algn="ctr"/>
            <a:r>
              <a:rPr lang="fa-IR" dirty="0"/>
              <a:t>عوارض جانبی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609859"/>
            <a:ext cx="8596668" cy="4431503"/>
          </a:xfrm>
        </p:spPr>
        <p:txBody>
          <a:bodyPr/>
          <a:lstStyle/>
          <a:p>
            <a:pPr algn="r" rtl="1">
              <a:buFont typeface="Wingdings" panose="05000000000000000000" pitchFamily="2" charset="2"/>
              <a:buChar char="Ø"/>
            </a:pPr>
            <a:r>
              <a:rPr lang="fa-IR" dirty="0"/>
              <a:t>قلبی- عروقی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dirty="0"/>
              <a:t>گوارشی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dirty="0"/>
              <a:t>کبدی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dirty="0"/>
              <a:t>ریوی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dirty="0"/>
              <a:t>کلیوی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09859"/>
            <a:ext cx="6230983" cy="5248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8276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30628" y="0"/>
            <a:ext cx="123226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811307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ppt/theme/theme2.xml><?xml version="1.0" encoding="utf-8"?>
<a:theme xmlns:a="http://schemas.openxmlformats.org/drawingml/2006/main" name="1_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870</TotalTime>
  <Words>765</Words>
  <Application>Microsoft Office PowerPoint</Application>
  <PresentationFormat>Widescreen</PresentationFormat>
  <Paragraphs>207</Paragraphs>
  <Slides>30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Wingdings 3</vt:lpstr>
      <vt:lpstr>Arial</vt:lpstr>
      <vt:lpstr>Wingdings</vt:lpstr>
      <vt:lpstr>Trebuchet MS</vt:lpstr>
      <vt:lpstr>Facet</vt:lpstr>
      <vt:lpstr>1_Facet</vt:lpstr>
      <vt:lpstr>PowerPoint Presentation</vt:lpstr>
      <vt:lpstr>PowerPoint Presentation</vt:lpstr>
      <vt:lpstr>Nonsteroid anti-inflammatory drugs (NSAID)</vt:lpstr>
      <vt:lpstr>PowerPoint Presentation</vt:lpstr>
      <vt:lpstr>PowerPoint Presentation</vt:lpstr>
      <vt:lpstr>PowerPoint Presentation</vt:lpstr>
      <vt:lpstr>PowerPoint Presentation</vt:lpstr>
      <vt:lpstr>عوارض جانبی</vt:lpstr>
      <vt:lpstr>PowerPoint Presentation</vt:lpstr>
      <vt:lpstr>آموزش نسخه خوانی</vt:lpstr>
      <vt:lpstr>PowerPoint Presentation</vt:lpstr>
      <vt:lpstr>PowerPoint Presentation</vt:lpstr>
      <vt:lpstr>کاربردهای درمانی</vt:lpstr>
      <vt:lpstr>کاربردهای درمانی</vt:lpstr>
      <vt:lpstr>کاربردهای درمانی</vt:lpstr>
      <vt:lpstr>عوارض جانبی</vt:lpstr>
      <vt:lpstr>احتیاط مصرف گلوکوکورتیکوئید ها  </vt:lpstr>
      <vt:lpstr>مینرالوکورتیکوئیدها</vt:lpstr>
      <vt:lpstr>آموزش نسخه خوانی</vt:lpstr>
      <vt:lpstr>PowerPoint Presentation</vt:lpstr>
      <vt:lpstr>PowerPoint Presentation</vt:lpstr>
      <vt:lpstr>آگونیست قوی گیرنده های اپوئیدی </vt:lpstr>
      <vt:lpstr>آگونیست های خفیف تا متوسط</vt:lpstr>
      <vt:lpstr>آگونسیت نسبی </vt:lpstr>
      <vt:lpstr>PowerPoint Presentation</vt:lpstr>
      <vt:lpstr>PowerPoint Presentation</vt:lpstr>
      <vt:lpstr>تداخلات دارویی </vt:lpstr>
      <vt:lpstr>مسمومیت</vt:lpstr>
      <vt:lpstr>آموزش نسخه خوانی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Aref</dc:creator>
  <cp:lastModifiedBy>david vakili</cp:lastModifiedBy>
  <cp:revision>236</cp:revision>
  <dcterms:created xsi:type="dcterms:W3CDTF">2024-10-13T04:33:42Z</dcterms:created>
  <dcterms:modified xsi:type="dcterms:W3CDTF">2026-02-26T08:26:38Z</dcterms:modified>
</cp:coreProperties>
</file>