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sldIdLst>
    <p:sldId id="256" r:id="rId2"/>
    <p:sldId id="257" r:id="rId3"/>
    <p:sldId id="262" r:id="rId4"/>
    <p:sldId id="260" r:id="rId5"/>
    <p:sldId id="264" r:id="rId6"/>
    <p:sldId id="265" r:id="rId7"/>
    <p:sldId id="266" r:id="rId8"/>
    <p:sldId id="263" r:id="rId9"/>
    <p:sldId id="259" r:id="rId10"/>
    <p:sldId id="261" r:id="rId11"/>
    <p:sldId id="267" r:id="rId12"/>
    <p:sldId id="268" r:id="rId13"/>
    <p:sldId id="269" r:id="rId14"/>
    <p:sldId id="270" r:id="rId15"/>
    <p:sldId id="272" r:id="rId16"/>
    <p:sldId id="273" r:id="rId17"/>
    <p:sldId id="275" r:id="rId18"/>
    <p:sldId id="274" r:id="rId19"/>
    <p:sldId id="271" r:id="rId20"/>
    <p:sldId id="276" r:id="rId21"/>
    <p:sldId id="277" r:id="rId22"/>
    <p:sldId id="278" r:id="rId23"/>
  </p:sldIdLst>
  <p:sldSz cx="12192000" cy="6858000"/>
  <p:notesSz cx="6858000" cy="9144000"/>
  <p:embeddedFontLst>
    <p:embeddedFont>
      <p:font typeface="B Nazanin" panose="00000400000000000000" pitchFamily="2" charset="-78"/>
      <p:regular r:id="rId24"/>
    </p:embeddedFont>
    <p:embeddedFont>
      <p:font typeface="Corbel" panose="020B0503020204020204" pitchFamily="34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434" autoAdjust="0"/>
  </p:normalViewPr>
  <p:slideViewPr>
    <p:cSldViewPr snapToGrid="0">
      <p:cViewPr varScale="1">
        <p:scale>
          <a:sx n="78" d="100"/>
          <a:sy n="78" d="100"/>
        </p:scale>
        <p:origin x="87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4/11/2026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4/11/2026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7670912" cy="2019955"/>
          </a:xfrm>
        </p:spPr>
        <p:txBody>
          <a:bodyPr/>
          <a:lstStyle/>
          <a:p>
            <a:pPr algn="ctr" rtl="1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بارش افکار</a:t>
            </a:r>
            <a:b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</a:br>
            <a:r>
              <a:rPr lang="fa-IR" sz="2800" b="1" dirty="0">
                <a:solidFill>
                  <a:schemeClr val="accent1">
                    <a:lumMod val="75000"/>
                  </a:schemeClr>
                </a:solidFill>
                <a:cs typeface="B Nazanin" panose="00000400000000000000" pitchFamily="2" charset="-78"/>
              </a:rPr>
              <a:t>ارائه : نام شما</a:t>
            </a:r>
            <a:endParaRPr lang="en-US" b="1" dirty="0">
              <a:solidFill>
                <a:schemeClr val="accent1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67327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0" y="0"/>
            <a:ext cx="10018713" cy="927279"/>
          </a:xfrm>
        </p:spPr>
        <p:txBody>
          <a:bodyPr/>
          <a:lstStyle/>
          <a:p>
            <a:pPr rtl="1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مراحل بارش افکار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390919"/>
            <a:ext cx="10018713" cy="4400282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آماده سازی گروه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طرح مساله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هدایت بحث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دسته بندی، اولویت بندی، انتخاب</a:t>
            </a:r>
          </a:p>
        </p:txBody>
      </p:sp>
    </p:spTree>
    <p:extLst>
      <p:ext uri="{BB962C8B-B14F-4D97-AF65-F5344CB8AC3E}">
        <p14:creationId xmlns:p14="http://schemas.microsoft.com/office/powerpoint/2010/main" val="12246128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0" y="106250"/>
            <a:ext cx="10018713" cy="975575"/>
          </a:xfrm>
        </p:spPr>
        <p:txBody>
          <a:bodyPr/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آماده سازی گروه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532587"/>
            <a:ext cx="10018713" cy="4258614"/>
          </a:xfrm>
        </p:spPr>
        <p:txBody>
          <a:bodyPr/>
          <a:lstStyle/>
          <a:p>
            <a:pPr algn="just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محیط مناسب (نور کافی، منابع و پذیرایی و ...)</a:t>
            </a:r>
          </a:p>
          <a:p>
            <a:pPr algn="just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چه کسانی در جلسه شرکت خواهند کرد (حوزه های مختلف + تفکرات مشابه)</a:t>
            </a:r>
          </a:p>
          <a:p>
            <a:pPr algn="just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یک نفر مسئول ثبت ایده ها</a:t>
            </a:r>
          </a:p>
          <a:p>
            <a:pPr algn="just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نمایش گذاشتن نوشته ها</a:t>
            </a: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148671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1737" y="283336"/>
            <a:ext cx="10018713" cy="1027090"/>
          </a:xfrm>
        </p:spPr>
        <p:txBody>
          <a:bodyPr/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طرح مساله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596979"/>
            <a:ext cx="10018713" cy="4194221"/>
          </a:xfrm>
        </p:spPr>
        <p:txBody>
          <a:bodyPr/>
          <a:lstStyle/>
          <a:p>
            <a:pPr algn="just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فقط مساله ای که مدنظر است مطرح شود</a:t>
            </a:r>
          </a:p>
          <a:p>
            <a:pPr algn="just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اختصاص دادن زمان سکوت قبل از شروع جلسه ایده (افزایش تعداد ایده هر قرد)</a:t>
            </a:r>
          </a:p>
          <a:p>
            <a:pPr algn="just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اختصاص زمان کافی برای اشتراک ایده ها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68873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09" y="441101"/>
            <a:ext cx="10018713" cy="1039969"/>
          </a:xfrm>
        </p:spPr>
        <p:txBody>
          <a:bodyPr/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هدایت بحث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571223"/>
            <a:ext cx="10018713" cy="4219977"/>
          </a:xfrm>
        </p:spPr>
        <p:txBody>
          <a:bodyPr>
            <a:normAutofit lnSpcReduction="10000"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ساکت ترین افراد را تشویق به ابراز ایده نمایید</a:t>
            </a:r>
          </a:p>
          <a:p>
            <a:pPr algn="r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اجازه انتقاد به ابراز ایده ها را ندهید</a:t>
            </a:r>
          </a:p>
          <a:p>
            <a:pPr algn="r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در حین بارش افکار، افراد سرگرم باشند و محیط شاد باشد.</a:t>
            </a:r>
          </a:p>
          <a:p>
            <a:pPr algn="r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بدون توجه به اینکه ایده عملی هست یا خیر، تشویق به خلق ایده کنید</a:t>
            </a:r>
          </a:p>
          <a:p>
            <a:pPr algn="r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زمان جلسه خیلی طولانی نباشد و زمان استراحت در نظر بگیرید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08195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0" y="428222"/>
            <a:ext cx="10018713" cy="898301"/>
          </a:xfrm>
        </p:spPr>
        <p:txBody>
          <a:bodyPr/>
          <a:lstStyle/>
          <a:p>
            <a:pPr rtl="1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دسته  بندی، اولویت بندی و انتخاب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764407"/>
            <a:ext cx="10018713" cy="4026794"/>
          </a:xfrm>
        </p:spPr>
        <p:txBody>
          <a:bodyPr>
            <a:normAutofit fontScale="92500"/>
          </a:bodyPr>
          <a:lstStyle/>
          <a:p>
            <a:pPr algn="r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ایده ها را دسته بندی کنید (ایده های مشابه را ترکیب کنید)</a:t>
            </a:r>
          </a:p>
          <a:p>
            <a:pPr algn="r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ایده های کم اهمیت را خارج کنید</a:t>
            </a:r>
          </a:p>
          <a:p>
            <a:pPr algn="r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ایده ها را به ابعاد تبدیل کنید</a:t>
            </a:r>
          </a:p>
          <a:p>
            <a:pPr algn="r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ابعاد را اولویت بندی کنید</a:t>
            </a:r>
          </a:p>
          <a:p>
            <a:pPr algn="r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موارد اولویت دار را انتخاب کنید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636257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8857" y="0"/>
            <a:ext cx="10018713" cy="1555123"/>
          </a:xfrm>
        </p:spPr>
        <p:txBody>
          <a:bodyPr>
            <a:normAutofit/>
          </a:bodyPr>
          <a:lstStyle/>
          <a:p>
            <a:pPr rtl="1"/>
            <a:r>
              <a:rPr lang="fa-IR" sz="4900" dirty="0">
                <a:solidFill>
                  <a:srgbClr val="FF0000"/>
                </a:solidFill>
                <a:cs typeface="B Nazanin" panose="00000400000000000000" pitchFamily="2" charset="-78"/>
              </a:rPr>
              <a:t>مرحله ارزیابی ایده ها</a:t>
            </a:r>
            <a:br>
              <a:rPr lang="fa-IR" dirty="0">
                <a:solidFill>
                  <a:srgbClr val="FF0000"/>
                </a:solidFill>
                <a:cs typeface="B Nazanin" panose="00000400000000000000" pitchFamily="2" charset="-78"/>
              </a:rPr>
            </a:br>
            <a:r>
              <a:rPr lang="fa-IR" dirty="0">
                <a:solidFill>
                  <a:srgbClr val="00B0F0"/>
                </a:solidFill>
                <a:cs typeface="B Nazanin" panose="00000400000000000000" pitchFamily="2" charset="-78"/>
              </a:rPr>
              <a:t>(تولید مقوله اصلی)</a:t>
            </a:r>
            <a:endParaRPr lang="en-US" dirty="0">
              <a:solidFill>
                <a:srgbClr val="00B0F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555123"/>
            <a:ext cx="10018713" cy="5154770"/>
          </a:xfrm>
        </p:spPr>
        <p:txBody>
          <a:bodyPr/>
          <a:lstStyle/>
          <a:p>
            <a:pPr marL="0" indent="0" algn="ctr" rtl="1">
              <a:buNone/>
            </a:pPr>
            <a:r>
              <a:rPr lang="fa-IR" sz="3200" b="1" dirty="0">
                <a:cs typeface="B Nazanin" panose="00000400000000000000" pitchFamily="2" charset="-78"/>
              </a:rPr>
              <a:t>تحلیل محتوا </a:t>
            </a:r>
          </a:p>
          <a:p>
            <a:pPr algn="just" rtl="1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یک روش تحقیق می باشد که برای شناسایی الگوهای موجود در ارتباطات استفاده می شود. </a:t>
            </a:r>
          </a:p>
          <a:p>
            <a:pPr algn="just" rtl="1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برای انجام تحلیل محتوا، داده ها را به طور منظم از مجموعه متون خاصی گرداوری کنید که این داده ها می توانند به صورت نوشتاری، تصویری و صوتی (ضبط شده) باشند. </a:t>
            </a:r>
          </a:p>
          <a:p>
            <a:pPr algn="just" rtl="1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مثل: کتاب، مجله، سخنرانی، مصاحبه، گردهمایی، وبسایت، عکس، فیلم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79343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29764" y="235039"/>
            <a:ext cx="10018713" cy="1511873"/>
          </a:xfrm>
        </p:spPr>
        <p:txBody>
          <a:bodyPr/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انواع تحلیل محتوا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637731"/>
            <a:ext cx="10018713" cy="5220269"/>
          </a:xfrm>
        </p:spPr>
        <p:txBody>
          <a:bodyPr>
            <a:normAutofit/>
          </a:bodyPr>
          <a:lstStyle/>
          <a:p>
            <a:pPr algn="ctr" rtl="1" fontAlgn="t">
              <a:lnSpc>
                <a:spcPct val="200000"/>
              </a:lnSpc>
            </a:pPr>
            <a:r>
              <a:rPr lang="fa-IR" sz="3000" b="1" dirty="0">
                <a:cs typeface="B Nazanin" panose="00000400000000000000" pitchFamily="2" charset="-78"/>
              </a:rPr>
              <a:t>تحلیل محتوا </a:t>
            </a:r>
            <a:r>
              <a:rPr lang="fa-IR" sz="3000" b="1" dirty="0">
                <a:solidFill>
                  <a:srgbClr val="00B0F0"/>
                </a:solidFill>
                <a:cs typeface="B Nazanin" panose="00000400000000000000" pitchFamily="2" charset="-78"/>
              </a:rPr>
              <a:t>(کمی</a:t>
            </a:r>
            <a:r>
              <a:rPr lang="fa-IR" sz="3000" b="1" dirty="0">
                <a:cs typeface="B Nazanin" panose="00000400000000000000" pitchFamily="2" charset="-78"/>
              </a:rPr>
              <a:t> و </a:t>
            </a:r>
            <a:r>
              <a:rPr lang="fa-IR" sz="3000" b="1" dirty="0">
                <a:solidFill>
                  <a:srgbClr val="00B0F0"/>
                </a:solidFill>
                <a:cs typeface="B Nazanin" panose="00000400000000000000" pitchFamily="2" charset="-78"/>
              </a:rPr>
              <a:t>کیفی)</a:t>
            </a:r>
          </a:p>
          <a:p>
            <a:pPr algn="r" rtl="1" fontAlgn="t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تحلیل محتوا هم می‌تواند ک</a:t>
            </a:r>
            <a:r>
              <a:rPr lang="fa-IR" u="sng" dirty="0">
                <a:cs typeface="B Nazanin" panose="00000400000000000000" pitchFamily="2" charset="-78"/>
              </a:rPr>
              <a:t>َمی</a:t>
            </a:r>
            <a:r>
              <a:rPr lang="fa-IR" dirty="0">
                <a:cs typeface="B Nazanin" panose="00000400000000000000" pitchFamily="2" charset="-78"/>
              </a:rPr>
              <a:t> باشد (بر اساس آمار، ارقام و اندازه گیری) و هم می‌تواند </a:t>
            </a:r>
            <a:r>
              <a:rPr lang="fa-IR" u="sng" dirty="0">
                <a:cs typeface="B Nazanin" panose="00000400000000000000" pitchFamily="2" charset="-78"/>
              </a:rPr>
              <a:t>کیفی</a:t>
            </a:r>
            <a:r>
              <a:rPr lang="fa-IR" dirty="0">
                <a:cs typeface="B Nazanin" panose="00000400000000000000" pitchFamily="2" charset="-78"/>
              </a:rPr>
              <a:t> باشد (با تمرکز بر روی تفسیر و درک متن). </a:t>
            </a:r>
          </a:p>
          <a:p>
            <a:pPr algn="r" rtl="1" fontAlgn="t">
              <a:lnSpc>
                <a:spcPct val="200000"/>
              </a:lnSpc>
            </a:pPr>
            <a:r>
              <a:rPr lang="fa-IR" dirty="0">
                <a:cs typeface="B Nazanin" panose="00000400000000000000" pitchFamily="2" charset="-78"/>
              </a:rPr>
              <a:t>در هر دو حالت، شما کلمات، مضامین و مفاهیم را در متن، دسته بندی یا “کدگذاری” می‌کنید و در نهایت نتایج را تجزیه و تحلیل می‌کنید.</a:t>
            </a:r>
          </a:p>
          <a:p>
            <a:br>
              <a:rPr lang="fa-IR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118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09" y="371902"/>
            <a:ext cx="10018713" cy="1224887"/>
          </a:xfrm>
        </p:spPr>
        <p:txBody>
          <a:bodyPr>
            <a:normAutofit/>
          </a:bodyPr>
          <a:lstStyle/>
          <a:p>
            <a:pPr rtl="1"/>
            <a:r>
              <a:rPr lang="fa-IR" sz="4800" b="1" dirty="0">
                <a:solidFill>
                  <a:srgbClr val="FF0000"/>
                </a:solidFill>
                <a:cs typeface="B Nazanin" panose="00000400000000000000" pitchFamily="2" charset="-78"/>
              </a:rPr>
              <a:t>مسئله:</a:t>
            </a:r>
            <a:endParaRPr lang="en-US" sz="4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9469" y="2093793"/>
            <a:ext cx="10018713" cy="3124201"/>
          </a:xfrm>
        </p:spPr>
        <p:txBody>
          <a:bodyPr>
            <a:normAutofit/>
          </a:bodyPr>
          <a:lstStyle/>
          <a:p>
            <a:pPr algn="just" rtl="1"/>
            <a:r>
              <a:rPr lang="fa-IR" sz="3200" b="1" dirty="0">
                <a:cs typeface="B Nazanin" panose="00000400000000000000" pitchFamily="2" charset="-78"/>
              </a:rPr>
              <a:t>راه اندازی شرکت های دانش بنیان توسط اعضای هیات علمی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392649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9993662"/>
              </p:ext>
            </p:extLst>
          </p:nvPr>
        </p:nvGraphicFramePr>
        <p:xfrm>
          <a:off x="-1403132" y="0"/>
          <a:ext cx="14204732" cy="8438979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3213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15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22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925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579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7620" marR="5762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مقوله اصلی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7620" marR="5762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مقوله فرعی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7620" marR="57620" marT="0" marB="0"/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800" dirty="0">
                          <a:solidFill>
                            <a:schemeClr val="tx1"/>
                          </a:solidFill>
                          <a:effectLst/>
                          <a:cs typeface="B Nazanin" panose="00000400000000000000" pitchFamily="2" charset="-78"/>
                        </a:rPr>
                        <a:t>مفاهیم (ایده و فکر)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7620" marR="5762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0249">
                <a:tc>
                  <a:txBody>
                    <a:bodyPr/>
                    <a:lstStyle/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fa-IR" sz="1000" dirty="0">
                        <a:effectLst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000" dirty="0">
                        <a:effectLst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000" dirty="0">
                        <a:effectLst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000" dirty="0">
                        <a:effectLst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000" dirty="0">
                        <a:effectLst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000" dirty="0">
                        <a:effectLst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000" dirty="0">
                        <a:effectLst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000" dirty="0">
                        <a:effectLst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2000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نقاط قوت</a:t>
                      </a:r>
                      <a:endParaRPr lang="en-US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7620" marR="57620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fa-IR" sz="1000" dirty="0">
                        <a:effectLst/>
                      </a:endParaRPr>
                    </a:p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000" dirty="0">
                        <a:effectLst/>
                      </a:endParaRPr>
                    </a:p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000" dirty="0">
                        <a:effectLst/>
                      </a:endParaRPr>
                    </a:p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000" dirty="0">
                        <a:effectLst/>
                      </a:endParaRPr>
                    </a:p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000" dirty="0">
                        <a:effectLst/>
                      </a:endParaRPr>
                    </a:p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000" dirty="0">
                        <a:effectLst/>
                      </a:endParaRPr>
                    </a:p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000" dirty="0">
                        <a:effectLst/>
                      </a:endParaRPr>
                    </a:p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000" dirty="0">
                        <a:effectLst/>
                      </a:endParaRPr>
                    </a:p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000" dirty="0">
                        <a:effectLst/>
                      </a:endParaRPr>
                    </a:p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000" dirty="0">
                        <a:effectLst/>
                      </a:endParaRPr>
                    </a:p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fa-IR" sz="1000" dirty="0">
                        <a:effectLst/>
                      </a:endParaRPr>
                    </a:p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</a:endParaRPr>
                    </a:p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just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0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algn="ctr" rtl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B Nazanin" panose="00000400000000000000" pitchFamily="2" charset="-78"/>
                        </a:rPr>
                        <a:t>استفاده کارا از نیروی خبره و نوآور در </a:t>
                      </a:r>
                      <a:r>
                        <a:rPr lang="fa-IR" sz="1600" b="1" dirty="0">
                          <a:effectLst/>
                          <a:cs typeface="B Nazanin" panose="00000400000000000000" pitchFamily="2" charset="-78"/>
                        </a:rPr>
                        <a:t>دانشگاه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7620" marR="57620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کد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2-4-5-7-8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تخصص و تجربه اساتید دانشگاه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کد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1-3-9-10-11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r" rtl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استفاده از دانش فنی اساتید برای تولید محصول 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یا 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r" rtl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کسب درآمد از فروش دانش فنی تولید شده در دانشگاه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7620" marR="57620" marT="0" marB="0"/>
                </a:tc>
                <a:tc>
                  <a:txBody>
                    <a:bodyPr/>
                    <a:lstStyle/>
                    <a:p>
                      <a:pPr marL="0" marR="0" algn="just" rtl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1-هیات علمی تمام مدارکو شواهد علمی کارهای آماری رو برای تولید محصول داره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2-تجربه اساتید باتجربه به افراد جدیدی که وارد دانشگاه میشه منتقل میشه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3-هیئت علمی که شرکت تاسیس میکنه کار علمی رو کار تجاری رو بهتر و بیشتر میفهمه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4-دانشگاه اساتید متخصصی داره که در خیلی مواقع کمک کننده مسائلن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5-یک خوبیه دانشگاه ما اینه که هیات علمی داریم که با مدرک عالی از بهترین دانشگاهها همش از دانشگاههای خوب و برتر بودن مشهد تهران شهید بهشتی ایران این گیلاس روی کیکه 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6-منم یه چیزی بگم هیات علمی ما آسن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7-دید هیات علمی بازه و این میتونه به حل مشکلات دانشگاه منحر بشه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8-درسته که دانشگاه ما هیئت علمی خوب و باسوادی داره ولی انتظار داریم سازمان هم مارو حمایت کنه و بتونیم شرکت دانش بنیان بزنیم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9-خب آیین نامه ارتقا یک سری مزایا برای هیات علمی گذاشته که اگه استادی شرکت تاسیس کنه از یک سری امتیازات میتونه داشته باشه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10-ما میتونیم یک کاری بکنیم اگه دانشگاه حمایت کنه هیات علمی بتونه شرکتشو داخل دانشگاه تاسیس کنه و این به نفع دانشگاه هم هست چون تحقیقاتو میشه به محصول تبدیل کرد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11-این که تحقیقات رو کاربردی کنیم و بفروشیم خیلی خوبه</a:t>
                      </a:r>
                      <a:endParaRPr lang="en-US" sz="1400" b="1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just" rtl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solidFill>
                            <a:srgbClr val="00B050"/>
                          </a:solidFill>
                          <a:effectLst/>
                          <a:cs typeface="B Nazanin" panose="00000400000000000000" pitchFamily="2" charset="-78"/>
                        </a:rPr>
                        <a:t>12-نباید هیئت علمی را مجبور به کار کنیم (کاری که نمیخاد باید اختیاری باشه همین تاسیس شرکت)</a:t>
                      </a:r>
                      <a:endParaRPr lang="en-US" sz="1400" b="1" dirty="0">
                        <a:solidFill>
                          <a:srgbClr val="00B050"/>
                        </a:solidFill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0" marR="0" algn="r" rtl="1">
                        <a:lnSpc>
                          <a:spcPct val="2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ar-SA" sz="1400" b="1" dirty="0">
                          <a:effectLst/>
                          <a:cs typeface="B Nazanin" panose="00000400000000000000" pitchFamily="2" charset="-78"/>
                        </a:rPr>
                        <a:t> </a:t>
                      </a:r>
                      <a:endParaRPr lang="en-US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57620" marR="5762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66600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706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0" y="137161"/>
            <a:ext cx="10018713" cy="1077686"/>
          </a:xfrm>
        </p:spPr>
        <p:txBody>
          <a:bodyPr/>
          <a:lstStyle/>
          <a:p>
            <a:pPr rtl="1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بارش افکار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4270" y="1214847"/>
            <a:ext cx="7967730" cy="5544355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شیوه ای برای استخراج و جمع بندی نظرات مختلف جهت تعیین علل یک مساله می باشد.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ترکیبی از رویکرد غیررسمی و ملایم توام با تفکر جانبی برای رفع مشکل است.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به افراد کمک می کند که در ابتدای کار هر چه فکر و ایده دارند، ابراز نمایند.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برخی ایده ها و فکرها، راهکارهای خلاقانه برای رفع مشکلات هستند و برخی دیگر جرقه ای برای تولید ایده های بیشتر می باشند. </a:t>
            </a:r>
          </a:p>
          <a:p>
            <a:pPr algn="r" rtl="1"/>
            <a:endParaRPr lang="en-US" dirty="0"/>
          </a:p>
        </p:txBody>
      </p:sp>
      <p:pic>
        <p:nvPicPr>
          <p:cNvPr id="1028" name="Picture 4" descr="https://www.heyvafamily.com/upload/articles/big/69552545%D8%A8%D8%A7%D8%B1%D8%B4%20%D9%81%DA%A9%D8%B1%DB%8C%20%DA%86%DB%8C%D8%B3%D8%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310" y="3009340"/>
            <a:ext cx="2261419" cy="1560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9746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B671A-3241-86D5-AADE-C836D77CA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آگهی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14FCF3D-4018-C278-B7F6-269D646EA9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92778" y="2211237"/>
            <a:ext cx="7401778" cy="4416729"/>
          </a:xfrm>
        </p:spPr>
      </p:pic>
    </p:spTree>
    <p:extLst>
      <p:ext uri="{BB962C8B-B14F-4D97-AF65-F5344CB8AC3E}">
        <p14:creationId xmlns:p14="http://schemas.microsoft.com/office/powerpoint/2010/main" val="13640169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B671A-3241-86D5-AADE-C836D77CA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آگهی</a:t>
            </a:r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7A99AFA5-E6E5-8C8D-C940-807F8980E1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46998" y="2209600"/>
            <a:ext cx="5893337" cy="4420003"/>
          </a:xfrm>
        </p:spPr>
      </p:pic>
    </p:spTree>
    <p:extLst>
      <p:ext uri="{BB962C8B-B14F-4D97-AF65-F5344CB8AC3E}">
        <p14:creationId xmlns:p14="http://schemas.microsoft.com/office/powerpoint/2010/main" val="35729283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B671A-3241-86D5-AADE-C836D77CA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/>
              <a:t>آگهی</a:t>
            </a: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2B28A3B-ED00-D628-2F89-EC28C5380A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6605" y="2224548"/>
            <a:ext cx="7423586" cy="3733800"/>
          </a:xfrm>
        </p:spPr>
      </p:pic>
    </p:spTree>
    <p:extLst>
      <p:ext uri="{BB962C8B-B14F-4D97-AF65-F5344CB8AC3E}">
        <p14:creationId xmlns:p14="http://schemas.microsoft.com/office/powerpoint/2010/main" val="2253183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3258355"/>
            <a:ext cx="10018713" cy="2532845"/>
          </a:xfrm>
        </p:spPr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بارش افکار، یکی از موثرترین روشها برای زمانی است که می خواهیم تعداد زیادی ایده را از افراد گروه در زمانی کوتاه داشته باشیم.</a:t>
            </a:r>
            <a:endParaRPr lang="en-US" b="1" dirty="0">
              <a:cs typeface="B Nazanin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7349" y="522050"/>
            <a:ext cx="6831619" cy="3058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7655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0" y="209283"/>
            <a:ext cx="10018713" cy="705117"/>
          </a:xfrm>
        </p:spPr>
        <p:txBody>
          <a:bodyPr/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کاربرد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107583"/>
            <a:ext cx="10018713" cy="5061397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توانمندسازی و آموزش نیروی انسانی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اولویت بندی مسائل و مشکلات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انتخاب بهترین راه حل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افزایش قدرت ابتکار و خلاقیت در نیروی انسانی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افزایش انگیزه در کارکنان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ایجاد کار تیمی و مدیریت مشارکتی</a:t>
            </a:r>
          </a:p>
          <a:p>
            <a:pPr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بدست آوردن ایده های بزرگ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95513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0" y="196404"/>
            <a:ext cx="10018713" cy="1078606"/>
          </a:xfrm>
        </p:spPr>
        <p:txBody>
          <a:bodyPr/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تکنیک بارش افکار دارای دو مرحله مجزا است: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661375"/>
            <a:ext cx="10018713" cy="4129825"/>
          </a:xfrm>
        </p:spPr>
        <p:txBody>
          <a:bodyPr>
            <a:normAutofit/>
          </a:bodyPr>
          <a:lstStyle/>
          <a:p>
            <a:pPr algn="r" rtl="1">
              <a:lnSpc>
                <a:spcPct val="200000"/>
              </a:lnSpc>
            </a:pPr>
            <a:r>
              <a:rPr lang="fa-IR" sz="2800" b="1" dirty="0">
                <a:cs typeface="B Nazanin" panose="00000400000000000000" pitchFamily="2" charset="-78"/>
              </a:rPr>
              <a:t>1-مرحله تولید ایده</a:t>
            </a:r>
          </a:p>
          <a:p>
            <a:pPr algn="r" rtl="1">
              <a:lnSpc>
                <a:spcPct val="200000"/>
              </a:lnSpc>
            </a:pPr>
            <a:r>
              <a:rPr lang="fa-IR" sz="2800" b="1" dirty="0">
                <a:cs typeface="B Nazanin" panose="00000400000000000000" pitchFamily="2" charset="-78"/>
              </a:rPr>
              <a:t>2-مرحله ارزیابی ایده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4" name="AutoShape 2" descr="بارش فکری یا طوفان فکری چیست و چه تکنیک‌هایی دارد؟ | بهتایم مدیریت پروژه  آنلاین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4310" y="1790700"/>
            <a:ext cx="66675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789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24070" y="785611"/>
            <a:ext cx="5810562" cy="1027090"/>
          </a:xfrm>
        </p:spPr>
        <p:txBody>
          <a:bodyPr/>
          <a:lstStyle/>
          <a:p>
            <a:pPr rtl="1"/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مرحله تولید ایده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66704" y="1712891"/>
            <a:ext cx="6525295" cy="4906850"/>
          </a:xfrm>
        </p:spPr>
        <p:txBody>
          <a:bodyPr/>
          <a:lstStyle/>
          <a:p>
            <a:pPr algn="justLow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در این مرحله، </a:t>
            </a:r>
            <a:r>
              <a:rPr lang="fa-IR" b="1" u="sng" dirty="0">
                <a:cs typeface="B Nazanin" panose="00000400000000000000" pitchFamily="2" charset="-78"/>
              </a:rPr>
              <a:t>مهارت ایده پردازی و تفکر خلاق </a:t>
            </a:r>
            <a:r>
              <a:rPr lang="fa-IR" b="1" dirty="0">
                <a:cs typeface="B Nazanin" panose="00000400000000000000" pitchFamily="2" charset="-78"/>
              </a:rPr>
              <a:t>افراد اهمیت دارد</a:t>
            </a:r>
          </a:p>
          <a:p>
            <a:pPr algn="just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هدف از این مرحله، تولید تعداد زیادی ایده یا فکر می باشد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تمرکز بر کمیت ایده ها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رعایت قواعد و قوانین مرحله تولید ایده</a:t>
            </a:r>
            <a:endParaRPr lang="en-US" b="1" dirty="0">
              <a:cs typeface="B Nazani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006" y="2152561"/>
            <a:ext cx="4296698" cy="326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0827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7465" y="209281"/>
            <a:ext cx="5385558" cy="975575"/>
          </a:xfrm>
        </p:spPr>
        <p:txBody>
          <a:bodyPr/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مرحله ارزیابی ایده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8946" y="1390918"/>
            <a:ext cx="7763054" cy="5467082"/>
          </a:xfrm>
        </p:spPr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در این مرحله بیشتر </a:t>
            </a:r>
            <a:r>
              <a:rPr lang="fa-IR" b="1" u="sng" dirty="0">
                <a:cs typeface="B Nazanin" panose="00000400000000000000" pitchFamily="2" charset="-78"/>
              </a:rPr>
              <a:t>تفکر منطقی </a:t>
            </a:r>
            <a:r>
              <a:rPr lang="fa-IR" b="1" dirty="0">
                <a:cs typeface="B Nazanin" panose="00000400000000000000" pitchFamily="2" charset="-78"/>
              </a:rPr>
              <a:t>بکار می رود</a:t>
            </a:r>
          </a:p>
          <a:p>
            <a:pPr algn="r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در این مرحله برخی از ایده ها که اهمیت زیادی ندارند، حذف می شوند.</a:t>
            </a:r>
          </a:p>
          <a:p>
            <a:pPr algn="r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تعدادی از ایده ها با هم ترکیب می شوند و ایده های جدید و کامل تری به وجود می آیند</a:t>
            </a:r>
          </a:p>
          <a:p>
            <a:pPr algn="r" rtl="1">
              <a:lnSpc>
                <a:spcPct val="200000"/>
              </a:lnSpc>
            </a:pPr>
            <a:r>
              <a:rPr lang="fa-IR" b="1" dirty="0">
                <a:cs typeface="B Nazanin" panose="00000400000000000000" pitchFamily="2" charset="-78"/>
              </a:rPr>
              <a:t>در نهایت اعضا یا افراد ایده های برتر را انتخاب می کنند. </a:t>
            </a:r>
            <a:endParaRPr lang="en-US" b="1" dirty="0">
              <a:cs typeface="B Nazanin" panose="00000400000000000000" pitchFamily="2" charset="-78"/>
            </a:endParaRPr>
          </a:p>
        </p:txBody>
      </p:sp>
      <p:pic>
        <p:nvPicPr>
          <p:cNvPr id="5122" name="Picture 2" descr="http://s7.picofile.com/file/8260031200/ideando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5845" y="2436106"/>
            <a:ext cx="3421627" cy="3030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78351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09" y="183524"/>
            <a:ext cx="10018713" cy="769513"/>
          </a:xfrm>
        </p:spPr>
        <p:txBody>
          <a:bodyPr/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قواعد بارش افکار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953037"/>
            <a:ext cx="10018713" cy="5731098"/>
          </a:xfrm>
        </p:spPr>
        <p:txBody>
          <a:bodyPr>
            <a:normAutofit/>
          </a:bodyPr>
          <a:lstStyle/>
          <a:p>
            <a:pPr algn="r" rtl="1"/>
            <a:r>
              <a:rPr lang="fa-IR" dirty="0">
                <a:cs typeface="B Nazanin" panose="00000400000000000000" pitchFamily="2" charset="-78"/>
              </a:rPr>
              <a:t>آزادی ذهن و بیان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تمسخر افراد و ایده ها ممنوع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انتقاد ممنوع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پرهیز از خودسانسوری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ایجاد حداکثر تعداد نظرهای ممکن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ثبت کلیه نظرها و عقاید بر روی تخته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اختصار در بیان نظرات و پرهیز از هر گونه شرح و بسط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هیچ کس حق قضاوت، ارزیابی یا انتقاد ندارد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هرچه ایده ها دورتر از ذهن، جسورانه تر و عجیب تر باشد بهتر است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هرچه تعداد ایده ها بیشتر، بهتر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هرچه ترکیب ایده ها بیشتر، بهتر</a:t>
            </a:r>
            <a:endParaRPr lang="en-US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994815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0" y="196403"/>
            <a:ext cx="10018713" cy="724989"/>
          </a:xfrm>
        </p:spPr>
        <p:txBody>
          <a:bodyPr/>
          <a:lstStyle/>
          <a:p>
            <a:r>
              <a:rPr 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روش کار </a:t>
            </a:r>
            <a:endParaRPr lang="en-US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4310" y="1390919"/>
            <a:ext cx="10018713" cy="5138670"/>
          </a:xfrm>
        </p:spPr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مساله یا مشکل را به طور خوانا و واضح روی تابلو می نویسیم.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سپس مقررات بارش افکار را مرور می کنیم.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از اعضای گروه می خواهیم علل احتمالی مشکل را بیان کنند و نظر آنها را می نویسیم.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نظرخواهی را تا آنجا ادامه می دهیم تا نقطه نظرات جدیدی ارائه نشود. 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فهرست نظرات را از نظر واضح بودن آنها و حذف موارد تکراری مرور می کنیم.</a:t>
            </a:r>
          </a:p>
          <a:p>
            <a:pPr algn="r" rtl="1">
              <a:lnSpc>
                <a:spcPct val="150000"/>
              </a:lnSpc>
            </a:pPr>
            <a:r>
              <a:rPr lang="fa-IR" b="1" dirty="0">
                <a:cs typeface="B Nazanin" panose="00000400000000000000" pitchFamily="2" charset="-78"/>
              </a:rPr>
              <a:t>فهرست را نهایی می کنیم.</a:t>
            </a:r>
            <a:endParaRPr lang="en-US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921211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8BB434"/>
      </a:accent1>
      <a:accent2>
        <a:srgbClr val="33A583"/>
      </a:accent2>
      <a:accent3>
        <a:srgbClr val="3594B4"/>
      </a:accent3>
      <a:accent4>
        <a:srgbClr val="6063B4"/>
      </a:accent4>
      <a:accent5>
        <a:srgbClr val="D35731"/>
      </a:accent5>
      <a:accent6>
        <a:srgbClr val="EBAC4B"/>
      </a:accent6>
      <a:hlink>
        <a:srgbClr val="65AD30"/>
      </a:hlink>
      <a:folHlink>
        <a:srgbClr val="8ED25B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1A9F9826-882C-40B9-8F38-5A3B8CFD19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TM03457496[[fn=Parallax]]</Template>
  <TotalTime>572</TotalTime>
  <Words>1069</Words>
  <Application>Microsoft Office PowerPoint</Application>
  <PresentationFormat>Widescreen</PresentationFormat>
  <Paragraphs>150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Calibri</vt:lpstr>
      <vt:lpstr>B Nazanin</vt:lpstr>
      <vt:lpstr>Corbel</vt:lpstr>
      <vt:lpstr>Arial</vt:lpstr>
      <vt:lpstr>Parallax</vt:lpstr>
      <vt:lpstr>بارش افکار ارائه : نام شما</vt:lpstr>
      <vt:lpstr>بارش افکار</vt:lpstr>
      <vt:lpstr>PowerPoint Presentation</vt:lpstr>
      <vt:lpstr>کاربرد</vt:lpstr>
      <vt:lpstr>تکنیک بارش افکار دارای دو مرحله مجزا است:</vt:lpstr>
      <vt:lpstr>مرحله تولید ایده</vt:lpstr>
      <vt:lpstr>مرحله ارزیابی ایده</vt:lpstr>
      <vt:lpstr>قواعد بارش افکار</vt:lpstr>
      <vt:lpstr>روش کار </vt:lpstr>
      <vt:lpstr>مراحل بارش افکار</vt:lpstr>
      <vt:lpstr>آماده سازی گروه</vt:lpstr>
      <vt:lpstr>طرح مساله</vt:lpstr>
      <vt:lpstr>هدایت بحث</vt:lpstr>
      <vt:lpstr>دسته  بندی، اولویت بندی و انتخاب</vt:lpstr>
      <vt:lpstr>مرحله ارزیابی ایده ها (تولید مقوله اصلی)</vt:lpstr>
      <vt:lpstr>انواع تحلیل محتوا</vt:lpstr>
      <vt:lpstr>مسئله:</vt:lpstr>
      <vt:lpstr>PowerPoint Presentation</vt:lpstr>
      <vt:lpstr>PowerPoint Presentation</vt:lpstr>
      <vt:lpstr>آگهی</vt:lpstr>
      <vt:lpstr>آگهی</vt:lpstr>
      <vt:lpstr>آگهی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برنامه ریزی استراتژیک</dc:title>
  <dc:creator>acer</dc:creator>
  <cp:lastModifiedBy>david vakili</cp:lastModifiedBy>
  <cp:revision>38</cp:revision>
  <dcterms:created xsi:type="dcterms:W3CDTF">2023-03-04T20:13:31Z</dcterms:created>
  <dcterms:modified xsi:type="dcterms:W3CDTF">2026-04-11T10:48:58Z</dcterms:modified>
</cp:coreProperties>
</file>