
<file path=[Content_Types].xml><?xml version="1.0" encoding="utf-8"?>
<Types xmlns="http://schemas.openxmlformats.org/package/2006/content-types">
  <Default Extension="fntdata" ContentType="application/x-fontdata"/>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74" r:id="rId14"/>
    <p:sldId id="268" r:id="rId15"/>
    <p:sldId id="269" r:id="rId16"/>
    <p:sldId id="270" r:id="rId17"/>
    <p:sldId id="271" r:id="rId18"/>
    <p:sldId id="272" r:id="rId19"/>
    <p:sldId id="273" r:id="rId20"/>
    <p:sldId id="275" r:id="rId21"/>
    <p:sldId id="276" r:id="rId22"/>
    <p:sldId id="277" r:id="rId23"/>
  </p:sldIdLst>
  <p:sldSz cx="12192000" cy="6858000"/>
  <p:notesSz cx="6858000" cy="9144000"/>
  <p:embeddedFontLst>
    <p:embeddedFont>
      <p:font typeface="B Nazanin" panose="00000400000000000000" pitchFamily="2" charset="-78"/>
      <p:regular r:id="rId24"/>
    </p:embeddedFont>
    <p:embeddedFont>
      <p:font typeface="Tahoma" panose="020B0604030504040204" pitchFamily="34" charset="0"/>
      <p:regular r:id="rId25"/>
      <p:bold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850" y="6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E21D21-AED4-CACB-EA00-DD5DBB5BEB8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6BD5B60-A56B-FE17-7F7E-E86E23AEF84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73D445F-5B35-D99F-0AFA-75947EF01624}"/>
              </a:ext>
            </a:extLst>
          </p:cNvPr>
          <p:cNvSpPr>
            <a:spLocks noGrp="1"/>
          </p:cNvSpPr>
          <p:nvPr>
            <p:ph type="dt" sz="half" idx="10"/>
          </p:nvPr>
        </p:nvSpPr>
        <p:spPr/>
        <p:txBody>
          <a:bodyPr/>
          <a:lstStyle/>
          <a:p>
            <a:fld id="{B7778699-5DDC-1640-9E99-C0FD788B5039}" type="datetimeFigureOut">
              <a:rPr lang="en-US"/>
              <a:t>4/8/2026</a:t>
            </a:fld>
            <a:endParaRPr lang="en-US"/>
          </a:p>
        </p:txBody>
      </p:sp>
      <p:sp>
        <p:nvSpPr>
          <p:cNvPr id="5" name="Footer Placeholder 4">
            <a:extLst>
              <a:ext uri="{FF2B5EF4-FFF2-40B4-BE49-F238E27FC236}">
                <a16:creationId xmlns:a16="http://schemas.microsoft.com/office/drawing/2014/main" id="{84879DFF-3FD8-7F2F-E86D-DF67848FA3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5A7A9D-C9A0-0AA8-931E-DE56A8CCD4B2}"/>
              </a:ext>
            </a:extLst>
          </p:cNvPr>
          <p:cNvSpPr>
            <a:spLocks noGrp="1"/>
          </p:cNvSpPr>
          <p:nvPr>
            <p:ph type="sldNum" sz="quarter" idx="12"/>
          </p:nvPr>
        </p:nvSpPr>
        <p:spPr/>
        <p:txBody>
          <a:bodyPr/>
          <a:lstStyle/>
          <a:p>
            <a:fld id="{F199E9A4-660E-B148-9E5C-C95567C0B0D4}" type="slidenum">
              <a:rPr lang="en-US"/>
              <a:t>‹#›</a:t>
            </a:fld>
            <a:endParaRPr lang="en-US"/>
          </a:p>
        </p:txBody>
      </p:sp>
    </p:spTree>
    <p:extLst>
      <p:ext uri="{BB962C8B-B14F-4D97-AF65-F5344CB8AC3E}">
        <p14:creationId xmlns:p14="http://schemas.microsoft.com/office/powerpoint/2010/main" val="37898887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1B39E1-B6A3-56B2-F373-DACF64EBFF4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DBEB856-9EAB-F325-4F9F-4C8ED010055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52EF95-6797-383D-D842-61D44E0F4B0C}"/>
              </a:ext>
            </a:extLst>
          </p:cNvPr>
          <p:cNvSpPr>
            <a:spLocks noGrp="1"/>
          </p:cNvSpPr>
          <p:nvPr>
            <p:ph type="dt" sz="half" idx="10"/>
          </p:nvPr>
        </p:nvSpPr>
        <p:spPr/>
        <p:txBody>
          <a:bodyPr/>
          <a:lstStyle/>
          <a:p>
            <a:fld id="{B7778699-5DDC-1640-9E99-C0FD788B5039}" type="datetimeFigureOut">
              <a:rPr lang="en-US"/>
              <a:t>4/8/2026</a:t>
            </a:fld>
            <a:endParaRPr lang="en-US"/>
          </a:p>
        </p:txBody>
      </p:sp>
      <p:sp>
        <p:nvSpPr>
          <p:cNvPr id="5" name="Footer Placeholder 4">
            <a:extLst>
              <a:ext uri="{FF2B5EF4-FFF2-40B4-BE49-F238E27FC236}">
                <a16:creationId xmlns:a16="http://schemas.microsoft.com/office/drawing/2014/main" id="{DF759F0C-5C49-9D0F-ADCC-D668D218F9A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AB9FED-8AF6-4D60-98E5-0127C9801FDB}"/>
              </a:ext>
            </a:extLst>
          </p:cNvPr>
          <p:cNvSpPr>
            <a:spLocks noGrp="1"/>
          </p:cNvSpPr>
          <p:nvPr>
            <p:ph type="sldNum" sz="quarter" idx="12"/>
          </p:nvPr>
        </p:nvSpPr>
        <p:spPr/>
        <p:txBody>
          <a:bodyPr/>
          <a:lstStyle/>
          <a:p>
            <a:fld id="{F199E9A4-660E-B148-9E5C-C95567C0B0D4}" type="slidenum">
              <a:rPr lang="en-US"/>
              <a:t>‹#›</a:t>
            </a:fld>
            <a:endParaRPr lang="en-US"/>
          </a:p>
        </p:txBody>
      </p:sp>
    </p:spTree>
    <p:extLst>
      <p:ext uri="{BB962C8B-B14F-4D97-AF65-F5344CB8AC3E}">
        <p14:creationId xmlns:p14="http://schemas.microsoft.com/office/powerpoint/2010/main" val="18704208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760E086-03BF-4830-37FC-6C0929D102F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7E06247-042B-C72A-5DE0-B642344AC45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6FE0EEC-EE97-4F35-60BB-8D13FA9717D0}"/>
              </a:ext>
            </a:extLst>
          </p:cNvPr>
          <p:cNvSpPr>
            <a:spLocks noGrp="1"/>
          </p:cNvSpPr>
          <p:nvPr>
            <p:ph type="dt" sz="half" idx="10"/>
          </p:nvPr>
        </p:nvSpPr>
        <p:spPr/>
        <p:txBody>
          <a:bodyPr/>
          <a:lstStyle/>
          <a:p>
            <a:fld id="{B7778699-5DDC-1640-9E99-C0FD788B5039}" type="datetimeFigureOut">
              <a:rPr lang="en-US"/>
              <a:t>4/8/2026</a:t>
            </a:fld>
            <a:endParaRPr lang="en-US"/>
          </a:p>
        </p:txBody>
      </p:sp>
      <p:sp>
        <p:nvSpPr>
          <p:cNvPr id="5" name="Footer Placeholder 4">
            <a:extLst>
              <a:ext uri="{FF2B5EF4-FFF2-40B4-BE49-F238E27FC236}">
                <a16:creationId xmlns:a16="http://schemas.microsoft.com/office/drawing/2014/main" id="{3B84E0FE-6D97-CB94-4EEF-42EE5D1E02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B3A1CE-A56F-EBA3-1F5D-74AA323214B0}"/>
              </a:ext>
            </a:extLst>
          </p:cNvPr>
          <p:cNvSpPr>
            <a:spLocks noGrp="1"/>
          </p:cNvSpPr>
          <p:nvPr>
            <p:ph type="sldNum" sz="quarter" idx="12"/>
          </p:nvPr>
        </p:nvSpPr>
        <p:spPr/>
        <p:txBody>
          <a:bodyPr/>
          <a:lstStyle/>
          <a:p>
            <a:fld id="{F199E9A4-660E-B148-9E5C-C95567C0B0D4}" type="slidenum">
              <a:rPr lang="en-US"/>
              <a:t>‹#›</a:t>
            </a:fld>
            <a:endParaRPr lang="en-US"/>
          </a:p>
        </p:txBody>
      </p:sp>
    </p:spTree>
    <p:extLst>
      <p:ext uri="{BB962C8B-B14F-4D97-AF65-F5344CB8AC3E}">
        <p14:creationId xmlns:p14="http://schemas.microsoft.com/office/powerpoint/2010/main" val="41964941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1A5BEF-B6AD-7072-0EF6-C0567C9FE6E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F2FCFC-5B1F-CC49-7B72-811F0D17A74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BC2A10-B258-4CEA-B8A9-33ED7162A4CA}"/>
              </a:ext>
            </a:extLst>
          </p:cNvPr>
          <p:cNvSpPr>
            <a:spLocks noGrp="1"/>
          </p:cNvSpPr>
          <p:nvPr>
            <p:ph type="dt" sz="half" idx="10"/>
          </p:nvPr>
        </p:nvSpPr>
        <p:spPr/>
        <p:txBody>
          <a:bodyPr/>
          <a:lstStyle/>
          <a:p>
            <a:fld id="{B7778699-5DDC-1640-9E99-C0FD788B5039}" type="datetimeFigureOut">
              <a:rPr lang="en-US"/>
              <a:t>4/8/2026</a:t>
            </a:fld>
            <a:endParaRPr lang="en-US"/>
          </a:p>
        </p:txBody>
      </p:sp>
      <p:sp>
        <p:nvSpPr>
          <p:cNvPr id="5" name="Footer Placeholder 4">
            <a:extLst>
              <a:ext uri="{FF2B5EF4-FFF2-40B4-BE49-F238E27FC236}">
                <a16:creationId xmlns:a16="http://schemas.microsoft.com/office/drawing/2014/main" id="{C895A26C-4A19-F853-E672-8D2AC0F7A1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48FDFF-8894-F2B1-873A-F6CB350911FC}"/>
              </a:ext>
            </a:extLst>
          </p:cNvPr>
          <p:cNvSpPr>
            <a:spLocks noGrp="1"/>
          </p:cNvSpPr>
          <p:nvPr>
            <p:ph type="sldNum" sz="quarter" idx="12"/>
          </p:nvPr>
        </p:nvSpPr>
        <p:spPr/>
        <p:txBody>
          <a:bodyPr/>
          <a:lstStyle/>
          <a:p>
            <a:fld id="{F199E9A4-660E-B148-9E5C-C95567C0B0D4}" type="slidenum">
              <a:rPr lang="en-US"/>
              <a:t>‹#›</a:t>
            </a:fld>
            <a:endParaRPr lang="en-US"/>
          </a:p>
        </p:txBody>
      </p:sp>
    </p:spTree>
    <p:extLst>
      <p:ext uri="{BB962C8B-B14F-4D97-AF65-F5344CB8AC3E}">
        <p14:creationId xmlns:p14="http://schemas.microsoft.com/office/powerpoint/2010/main" val="41647203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529EEF-F4E7-FECD-4979-7572655679C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9BB4E75-0EF6-A6F8-1BF9-A8C2A0C3DC8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8AB3AFF-4F06-82FF-4CA5-BEE9AF234720}"/>
              </a:ext>
            </a:extLst>
          </p:cNvPr>
          <p:cNvSpPr>
            <a:spLocks noGrp="1"/>
          </p:cNvSpPr>
          <p:nvPr>
            <p:ph type="dt" sz="half" idx="10"/>
          </p:nvPr>
        </p:nvSpPr>
        <p:spPr/>
        <p:txBody>
          <a:bodyPr/>
          <a:lstStyle/>
          <a:p>
            <a:fld id="{B7778699-5DDC-1640-9E99-C0FD788B5039}" type="datetimeFigureOut">
              <a:rPr lang="en-US"/>
              <a:t>4/8/2026</a:t>
            </a:fld>
            <a:endParaRPr lang="en-US"/>
          </a:p>
        </p:txBody>
      </p:sp>
      <p:sp>
        <p:nvSpPr>
          <p:cNvPr id="5" name="Footer Placeholder 4">
            <a:extLst>
              <a:ext uri="{FF2B5EF4-FFF2-40B4-BE49-F238E27FC236}">
                <a16:creationId xmlns:a16="http://schemas.microsoft.com/office/drawing/2014/main" id="{28887064-7656-0457-38DE-23B879A638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136A1-EFEE-017D-4CD8-BC884CAC0A1D}"/>
              </a:ext>
            </a:extLst>
          </p:cNvPr>
          <p:cNvSpPr>
            <a:spLocks noGrp="1"/>
          </p:cNvSpPr>
          <p:nvPr>
            <p:ph type="sldNum" sz="quarter" idx="12"/>
          </p:nvPr>
        </p:nvSpPr>
        <p:spPr/>
        <p:txBody>
          <a:bodyPr/>
          <a:lstStyle/>
          <a:p>
            <a:fld id="{F199E9A4-660E-B148-9E5C-C95567C0B0D4}" type="slidenum">
              <a:rPr lang="en-US"/>
              <a:t>‹#›</a:t>
            </a:fld>
            <a:endParaRPr lang="en-US"/>
          </a:p>
        </p:txBody>
      </p:sp>
    </p:spTree>
    <p:extLst>
      <p:ext uri="{BB962C8B-B14F-4D97-AF65-F5344CB8AC3E}">
        <p14:creationId xmlns:p14="http://schemas.microsoft.com/office/powerpoint/2010/main" val="3837761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7564E-E589-AE3E-2775-57E7CD55EA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F4340BA-3785-7699-DB8B-66A88668AAA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88D0387-F13C-0173-8E5F-179E7E8D5E1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A66A08B-D9EB-E43E-4E52-DAF479AFED2C}"/>
              </a:ext>
            </a:extLst>
          </p:cNvPr>
          <p:cNvSpPr>
            <a:spLocks noGrp="1"/>
          </p:cNvSpPr>
          <p:nvPr>
            <p:ph type="dt" sz="half" idx="10"/>
          </p:nvPr>
        </p:nvSpPr>
        <p:spPr/>
        <p:txBody>
          <a:bodyPr/>
          <a:lstStyle/>
          <a:p>
            <a:fld id="{B7778699-5DDC-1640-9E99-C0FD788B5039}" type="datetimeFigureOut">
              <a:rPr lang="en-US"/>
              <a:t>4/8/2026</a:t>
            </a:fld>
            <a:endParaRPr lang="en-US"/>
          </a:p>
        </p:txBody>
      </p:sp>
      <p:sp>
        <p:nvSpPr>
          <p:cNvPr id="6" name="Footer Placeholder 5">
            <a:extLst>
              <a:ext uri="{FF2B5EF4-FFF2-40B4-BE49-F238E27FC236}">
                <a16:creationId xmlns:a16="http://schemas.microsoft.com/office/drawing/2014/main" id="{3EB4985E-2FBF-D724-F403-ACCAD4912D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26E972E-5C43-6400-BC92-163E255CEB1A}"/>
              </a:ext>
            </a:extLst>
          </p:cNvPr>
          <p:cNvSpPr>
            <a:spLocks noGrp="1"/>
          </p:cNvSpPr>
          <p:nvPr>
            <p:ph type="sldNum" sz="quarter" idx="12"/>
          </p:nvPr>
        </p:nvSpPr>
        <p:spPr/>
        <p:txBody>
          <a:bodyPr/>
          <a:lstStyle/>
          <a:p>
            <a:fld id="{F199E9A4-660E-B148-9E5C-C95567C0B0D4}" type="slidenum">
              <a:rPr lang="en-US"/>
              <a:t>‹#›</a:t>
            </a:fld>
            <a:endParaRPr lang="en-US"/>
          </a:p>
        </p:txBody>
      </p:sp>
    </p:spTree>
    <p:extLst>
      <p:ext uri="{BB962C8B-B14F-4D97-AF65-F5344CB8AC3E}">
        <p14:creationId xmlns:p14="http://schemas.microsoft.com/office/powerpoint/2010/main" val="37299008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0DE1F-C228-DFAD-8F28-16C5EE3FDE9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976514C-F785-F210-90B4-23C202A8753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44561E8-3EDB-520B-AC81-D1F55BA9A45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3C04BC6-7873-6AFB-5D7A-6B0BA53039A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88BBE13-2EAA-26C7-20E5-5B7C4CD4CF2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FC45AA2-BDAD-EB8C-75BF-F10BC09755CD}"/>
              </a:ext>
            </a:extLst>
          </p:cNvPr>
          <p:cNvSpPr>
            <a:spLocks noGrp="1"/>
          </p:cNvSpPr>
          <p:nvPr>
            <p:ph type="dt" sz="half" idx="10"/>
          </p:nvPr>
        </p:nvSpPr>
        <p:spPr/>
        <p:txBody>
          <a:bodyPr/>
          <a:lstStyle/>
          <a:p>
            <a:fld id="{B7778699-5DDC-1640-9E99-C0FD788B5039}" type="datetimeFigureOut">
              <a:rPr lang="en-US"/>
              <a:t>4/8/2026</a:t>
            </a:fld>
            <a:endParaRPr lang="en-US"/>
          </a:p>
        </p:txBody>
      </p:sp>
      <p:sp>
        <p:nvSpPr>
          <p:cNvPr id="8" name="Footer Placeholder 7">
            <a:extLst>
              <a:ext uri="{FF2B5EF4-FFF2-40B4-BE49-F238E27FC236}">
                <a16:creationId xmlns:a16="http://schemas.microsoft.com/office/drawing/2014/main" id="{73156A5B-E7C4-DD89-EA44-55FB94EE358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A79C1F3-C88F-789D-9D68-68D3BFF28141}"/>
              </a:ext>
            </a:extLst>
          </p:cNvPr>
          <p:cNvSpPr>
            <a:spLocks noGrp="1"/>
          </p:cNvSpPr>
          <p:nvPr>
            <p:ph type="sldNum" sz="quarter" idx="12"/>
          </p:nvPr>
        </p:nvSpPr>
        <p:spPr/>
        <p:txBody>
          <a:bodyPr/>
          <a:lstStyle/>
          <a:p>
            <a:fld id="{F199E9A4-660E-B148-9E5C-C95567C0B0D4}" type="slidenum">
              <a:rPr lang="en-US"/>
              <a:t>‹#›</a:t>
            </a:fld>
            <a:endParaRPr lang="en-US"/>
          </a:p>
        </p:txBody>
      </p:sp>
    </p:spTree>
    <p:extLst>
      <p:ext uri="{BB962C8B-B14F-4D97-AF65-F5344CB8AC3E}">
        <p14:creationId xmlns:p14="http://schemas.microsoft.com/office/powerpoint/2010/main" val="42327325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70C98-E139-E8B6-9ED9-8741EFE399D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A56DA71-90DA-0372-5477-35C3016C23DB}"/>
              </a:ext>
            </a:extLst>
          </p:cNvPr>
          <p:cNvSpPr>
            <a:spLocks noGrp="1"/>
          </p:cNvSpPr>
          <p:nvPr>
            <p:ph type="dt" sz="half" idx="10"/>
          </p:nvPr>
        </p:nvSpPr>
        <p:spPr/>
        <p:txBody>
          <a:bodyPr/>
          <a:lstStyle/>
          <a:p>
            <a:fld id="{B7778699-5DDC-1640-9E99-C0FD788B5039}" type="datetimeFigureOut">
              <a:rPr lang="en-US"/>
              <a:t>4/8/2026</a:t>
            </a:fld>
            <a:endParaRPr lang="en-US"/>
          </a:p>
        </p:txBody>
      </p:sp>
      <p:sp>
        <p:nvSpPr>
          <p:cNvPr id="4" name="Footer Placeholder 3">
            <a:extLst>
              <a:ext uri="{FF2B5EF4-FFF2-40B4-BE49-F238E27FC236}">
                <a16:creationId xmlns:a16="http://schemas.microsoft.com/office/drawing/2014/main" id="{24542270-49ED-05C6-EB84-F9E41B2AB82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87D0AD0-A5AA-6BD1-D83F-BCA3E59B419D}"/>
              </a:ext>
            </a:extLst>
          </p:cNvPr>
          <p:cNvSpPr>
            <a:spLocks noGrp="1"/>
          </p:cNvSpPr>
          <p:nvPr>
            <p:ph type="sldNum" sz="quarter" idx="12"/>
          </p:nvPr>
        </p:nvSpPr>
        <p:spPr/>
        <p:txBody>
          <a:bodyPr/>
          <a:lstStyle/>
          <a:p>
            <a:fld id="{F199E9A4-660E-B148-9E5C-C95567C0B0D4}" type="slidenum">
              <a:rPr lang="en-US"/>
              <a:t>‹#›</a:t>
            </a:fld>
            <a:endParaRPr lang="en-US"/>
          </a:p>
        </p:txBody>
      </p:sp>
    </p:spTree>
    <p:extLst>
      <p:ext uri="{BB962C8B-B14F-4D97-AF65-F5344CB8AC3E}">
        <p14:creationId xmlns:p14="http://schemas.microsoft.com/office/powerpoint/2010/main" val="1817327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BD15D86-6934-32F8-F144-9486D4FB2DF8}"/>
              </a:ext>
            </a:extLst>
          </p:cNvPr>
          <p:cNvSpPr>
            <a:spLocks noGrp="1"/>
          </p:cNvSpPr>
          <p:nvPr>
            <p:ph type="dt" sz="half" idx="10"/>
          </p:nvPr>
        </p:nvSpPr>
        <p:spPr/>
        <p:txBody>
          <a:bodyPr/>
          <a:lstStyle/>
          <a:p>
            <a:fld id="{B7778699-5DDC-1640-9E99-C0FD788B5039}" type="datetimeFigureOut">
              <a:rPr lang="en-US"/>
              <a:t>4/8/2026</a:t>
            </a:fld>
            <a:endParaRPr lang="en-US"/>
          </a:p>
        </p:txBody>
      </p:sp>
      <p:sp>
        <p:nvSpPr>
          <p:cNvPr id="3" name="Footer Placeholder 2">
            <a:extLst>
              <a:ext uri="{FF2B5EF4-FFF2-40B4-BE49-F238E27FC236}">
                <a16:creationId xmlns:a16="http://schemas.microsoft.com/office/drawing/2014/main" id="{92AE389F-138F-10A6-3FF4-1CF30E685C4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EC53E5C-5B5B-901E-727C-8751FFE82ED1}"/>
              </a:ext>
            </a:extLst>
          </p:cNvPr>
          <p:cNvSpPr>
            <a:spLocks noGrp="1"/>
          </p:cNvSpPr>
          <p:nvPr>
            <p:ph type="sldNum" sz="quarter" idx="12"/>
          </p:nvPr>
        </p:nvSpPr>
        <p:spPr/>
        <p:txBody>
          <a:bodyPr/>
          <a:lstStyle/>
          <a:p>
            <a:fld id="{F199E9A4-660E-B148-9E5C-C95567C0B0D4}" type="slidenum">
              <a:rPr lang="en-US"/>
              <a:t>‹#›</a:t>
            </a:fld>
            <a:endParaRPr lang="en-US"/>
          </a:p>
        </p:txBody>
      </p:sp>
    </p:spTree>
    <p:extLst>
      <p:ext uri="{BB962C8B-B14F-4D97-AF65-F5344CB8AC3E}">
        <p14:creationId xmlns:p14="http://schemas.microsoft.com/office/powerpoint/2010/main" val="1880921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0F568-F24C-247B-6AAF-E3E66CC2E0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E0B45E3-BD7B-4AFE-B85A-C45D0615A5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6CA1678-306F-6128-8825-D53A08E554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A927E0-B654-F3A0-049C-B17B81B3A25B}"/>
              </a:ext>
            </a:extLst>
          </p:cNvPr>
          <p:cNvSpPr>
            <a:spLocks noGrp="1"/>
          </p:cNvSpPr>
          <p:nvPr>
            <p:ph type="dt" sz="half" idx="10"/>
          </p:nvPr>
        </p:nvSpPr>
        <p:spPr/>
        <p:txBody>
          <a:bodyPr/>
          <a:lstStyle/>
          <a:p>
            <a:fld id="{B7778699-5DDC-1640-9E99-C0FD788B5039}" type="datetimeFigureOut">
              <a:rPr lang="en-US"/>
              <a:t>4/8/2026</a:t>
            </a:fld>
            <a:endParaRPr lang="en-US"/>
          </a:p>
        </p:txBody>
      </p:sp>
      <p:sp>
        <p:nvSpPr>
          <p:cNvPr id="6" name="Footer Placeholder 5">
            <a:extLst>
              <a:ext uri="{FF2B5EF4-FFF2-40B4-BE49-F238E27FC236}">
                <a16:creationId xmlns:a16="http://schemas.microsoft.com/office/drawing/2014/main" id="{AE421DF9-C24A-2157-8994-351671691C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9F251C1-A74F-1A5E-09DA-B5F32ABB51CE}"/>
              </a:ext>
            </a:extLst>
          </p:cNvPr>
          <p:cNvSpPr>
            <a:spLocks noGrp="1"/>
          </p:cNvSpPr>
          <p:nvPr>
            <p:ph type="sldNum" sz="quarter" idx="12"/>
          </p:nvPr>
        </p:nvSpPr>
        <p:spPr/>
        <p:txBody>
          <a:bodyPr/>
          <a:lstStyle/>
          <a:p>
            <a:fld id="{F199E9A4-660E-B148-9E5C-C95567C0B0D4}" type="slidenum">
              <a:rPr lang="en-US"/>
              <a:t>‹#›</a:t>
            </a:fld>
            <a:endParaRPr lang="en-US"/>
          </a:p>
        </p:txBody>
      </p:sp>
    </p:spTree>
    <p:extLst>
      <p:ext uri="{BB962C8B-B14F-4D97-AF65-F5344CB8AC3E}">
        <p14:creationId xmlns:p14="http://schemas.microsoft.com/office/powerpoint/2010/main" val="42546724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46079D-EDAF-5A89-CA5B-C712BC54A07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06B81E0-0409-5814-C00D-87141BE1334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696031B8-7537-8154-B918-EDAFC373D4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8B8A284-1E06-BD51-3BBD-8CA2E9D52CB0}"/>
              </a:ext>
            </a:extLst>
          </p:cNvPr>
          <p:cNvSpPr>
            <a:spLocks noGrp="1"/>
          </p:cNvSpPr>
          <p:nvPr>
            <p:ph type="dt" sz="half" idx="10"/>
          </p:nvPr>
        </p:nvSpPr>
        <p:spPr/>
        <p:txBody>
          <a:bodyPr/>
          <a:lstStyle/>
          <a:p>
            <a:fld id="{B7778699-5DDC-1640-9E99-C0FD788B5039}" type="datetimeFigureOut">
              <a:rPr lang="en-US"/>
              <a:t>4/8/2026</a:t>
            </a:fld>
            <a:endParaRPr lang="en-US"/>
          </a:p>
        </p:txBody>
      </p:sp>
      <p:sp>
        <p:nvSpPr>
          <p:cNvPr id="6" name="Footer Placeholder 5">
            <a:extLst>
              <a:ext uri="{FF2B5EF4-FFF2-40B4-BE49-F238E27FC236}">
                <a16:creationId xmlns:a16="http://schemas.microsoft.com/office/drawing/2014/main" id="{E315DA7E-A141-CFD0-91CE-587DEBC91B2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8EAA66-77F6-960F-EC16-38E7975B9C1D}"/>
              </a:ext>
            </a:extLst>
          </p:cNvPr>
          <p:cNvSpPr>
            <a:spLocks noGrp="1"/>
          </p:cNvSpPr>
          <p:nvPr>
            <p:ph type="sldNum" sz="quarter" idx="12"/>
          </p:nvPr>
        </p:nvSpPr>
        <p:spPr/>
        <p:txBody>
          <a:bodyPr/>
          <a:lstStyle/>
          <a:p>
            <a:fld id="{F199E9A4-660E-B148-9E5C-C95567C0B0D4}" type="slidenum">
              <a:rPr lang="en-US"/>
              <a:t>‹#›</a:t>
            </a:fld>
            <a:endParaRPr lang="en-US"/>
          </a:p>
        </p:txBody>
      </p:sp>
    </p:spTree>
    <p:extLst>
      <p:ext uri="{BB962C8B-B14F-4D97-AF65-F5344CB8AC3E}">
        <p14:creationId xmlns:p14="http://schemas.microsoft.com/office/powerpoint/2010/main" val="22057775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86710C8-8392-F15C-C332-2E9011C31F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9D4DF9F-2203-E199-04C2-BA6313E40D4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A6CB9E-74DF-E228-BCB5-AB44D8CBBA4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7778699-5DDC-1640-9E99-C0FD788B5039}" type="datetimeFigureOut">
              <a:rPr lang="en-US"/>
              <a:t>4/8/2026</a:t>
            </a:fld>
            <a:endParaRPr lang="en-US"/>
          </a:p>
        </p:txBody>
      </p:sp>
      <p:sp>
        <p:nvSpPr>
          <p:cNvPr id="5" name="Footer Placeholder 4">
            <a:extLst>
              <a:ext uri="{FF2B5EF4-FFF2-40B4-BE49-F238E27FC236}">
                <a16:creationId xmlns:a16="http://schemas.microsoft.com/office/drawing/2014/main" id="{11D8B18F-9FC6-F5F0-0E7A-FAE26BE10FE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4107517D-C1C7-71AF-726B-C48F599BEF1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199E9A4-660E-B148-9E5C-C95567C0B0D4}" type="slidenum">
              <a:rPr lang="en-US"/>
              <a:t>‹#›</a:t>
            </a:fld>
            <a:endParaRPr lang="en-US"/>
          </a:p>
        </p:txBody>
      </p:sp>
    </p:spTree>
    <p:extLst>
      <p:ext uri="{BB962C8B-B14F-4D97-AF65-F5344CB8AC3E}">
        <p14:creationId xmlns:p14="http://schemas.microsoft.com/office/powerpoint/2010/main" val="20904356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80D4C-6224-7DF2-D6FA-AEA5D8204210}"/>
              </a:ext>
            </a:extLst>
          </p:cNvPr>
          <p:cNvSpPr>
            <a:spLocks noGrp="1"/>
          </p:cNvSpPr>
          <p:nvPr>
            <p:ph type="ctrTitle"/>
          </p:nvPr>
        </p:nvSpPr>
        <p:spPr>
          <a:xfrm>
            <a:off x="1828800" y="228600"/>
            <a:ext cx="8031926" cy="1759292"/>
          </a:xfrm>
        </p:spPr>
        <p:txBody>
          <a:bodyPr>
            <a:noAutofit/>
          </a:bodyPr>
          <a:lstStyle/>
          <a:p>
            <a:r>
              <a:rPr lang="fa-IR" sz="8000" b="1" dirty="0">
                <a:cs typeface="B Nazanin" pitchFamily="2" charset="-78"/>
              </a:rPr>
              <a:t>به نام خدا</a:t>
            </a:r>
            <a:endParaRPr lang="en-US" sz="8000" b="1" dirty="0">
              <a:cs typeface="B Nazanin" pitchFamily="2" charset="-78"/>
            </a:endParaRPr>
          </a:p>
        </p:txBody>
      </p:sp>
      <p:sp>
        <p:nvSpPr>
          <p:cNvPr id="3" name="Subtitle 2">
            <a:extLst>
              <a:ext uri="{FF2B5EF4-FFF2-40B4-BE49-F238E27FC236}">
                <a16:creationId xmlns:a16="http://schemas.microsoft.com/office/drawing/2014/main" id="{122B4466-728B-2641-3605-D5CC616AA481}"/>
              </a:ext>
            </a:extLst>
          </p:cNvPr>
          <p:cNvSpPr>
            <a:spLocks noGrp="1"/>
          </p:cNvSpPr>
          <p:nvPr>
            <p:ph type="subTitle" idx="1"/>
          </p:nvPr>
        </p:nvSpPr>
        <p:spPr>
          <a:xfrm>
            <a:off x="-838200" y="2590800"/>
            <a:ext cx="9448800" cy="2307153"/>
          </a:xfrm>
        </p:spPr>
        <p:txBody>
          <a:bodyPr>
            <a:noAutofit/>
          </a:bodyPr>
          <a:lstStyle/>
          <a:p>
            <a:pPr lvl="8"/>
            <a:endParaRPr lang="fa-IR" sz="2400" dirty="0">
              <a:cs typeface="B Nazanin" pitchFamily="2" charset="-78"/>
            </a:endParaRPr>
          </a:p>
          <a:p>
            <a:pPr lvl="8"/>
            <a:r>
              <a:rPr lang="fa-IR" sz="2400" dirty="0">
                <a:cs typeface="B Nazanin" pitchFamily="2" charset="-78"/>
              </a:rPr>
              <a:t>درس: اصول و کلیات خدمات بهداشتی</a:t>
            </a:r>
          </a:p>
          <a:p>
            <a:pPr lvl="8"/>
            <a:endParaRPr lang="fa-IR" sz="2400" dirty="0">
              <a:cs typeface="B Nazanin" pitchFamily="2" charset="-78"/>
            </a:endParaRPr>
          </a:p>
          <a:p>
            <a:pPr lvl="8"/>
            <a:r>
              <a:rPr lang="fa-IR" sz="2400" dirty="0">
                <a:cs typeface="B Nazanin" pitchFamily="2" charset="-78"/>
              </a:rPr>
              <a:t>موضوع ارائه: بهداشت بلوغ و نوجوانی</a:t>
            </a:r>
          </a:p>
          <a:p>
            <a:pPr lvl="8"/>
            <a:endParaRPr lang="fa-IR" sz="2400" dirty="0">
              <a:cs typeface="B Nazanin" pitchFamily="2" charset="-78"/>
            </a:endParaRPr>
          </a:p>
          <a:p>
            <a:pPr lvl="8"/>
            <a:r>
              <a:rPr lang="fa-IR" sz="2400" dirty="0">
                <a:cs typeface="B Nazanin" pitchFamily="2" charset="-78"/>
              </a:rPr>
              <a:t>شایسته محبی</a:t>
            </a:r>
          </a:p>
          <a:p>
            <a:pPr lvl="8"/>
            <a:endParaRPr lang="fa-IR" sz="2400" dirty="0">
              <a:cs typeface="B Nazanin" pitchFamily="2" charset="-78"/>
            </a:endParaRPr>
          </a:p>
          <a:p>
            <a:pPr lvl="8"/>
            <a:r>
              <a:rPr lang="fa-IR" sz="2400" dirty="0">
                <a:cs typeface="B Nazanin" pitchFamily="2" charset="-78"/>
              </a:rPr>
              <a:t>استاد جهانی</a:t>
            </a:r>
            <a:endParaRPr lang="en-US" sz="2400" dirty="0">
              <a:cs typeface="B Nazanin" pitchFamily="2" charset="-78"/>
            </a:endParaRPr>
          </a:p>
        </p:txBody>
      </p:sp>
    </p:spTree>
    <p:extLst>
      <p:ext uri="{BB962C8B-B14F-4D97-AF65-F5344CB8AC3E}">
        <p14:creationId xmlns:p14="http://schemas.microsoft.com/office/powerpoint/2010/main" val="36633831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7C43846-FD19-764A-67C2-232E0B3E015C}"/>
              </a:ext>
            </a:extLst>
          </p:cNvPr>
          <p:cNvSpPr>
            <a:spLocks noGrp="1"/>
          </p:cNvSpPr>
          <p:nvPr>
            <p:ph idx="1"/>
          </p:nvPr>
        </p:nvSpPr>
        <p:spPr>
          <a:xfrm>
            <a:off x="1364856" y="219913"/>
            <a:ext cx="10515600" cy="5534488"/>
          </a:xfrm>
        </p:spPr>
        <p:txBody>
          <a:bodyPr>
            <a:normAutofit/>
          </a:bodyPr>
          <a:lstStyle/>
          <a:p>
            <a:pPr marL="0" indent="0" algn="r" rtl="1">
              <a:lnSpc>
                <a:spcPct val="150000"/>
              </a:lnSpc>
              <a:buNone/>
            </a:pPr>
            <a:r>
              <a:rPr lang="ar-AE" b="1" dirty="0">
                <a:cs typeface="B Nazanin" pitchFamily="2" charset="-78"/>
              </a:rPr>
              <a:t>بلوغ پسران</a:t>
            </a:r>
            <a:r>
              <a:rPr lang="fa-IR" b="1" dirty="0">
                <a:cs typeface="B Nazanin" pitchFamily="2" charset="-78"/>
              </a:rPr>
              <a:t>:</a:t>
            </a:r>
            <a:r>
              <a:rPr lang="ar-AE" b="1" dirty="0">
                <a:cs typeface="B Nazanin" pitchFamily="2" charset="-78"/>
              </a:rPr>
              <a:t> </a:t>
            </a:r>
            <a:br>
              <a:rPr lang="ar-AE" sz="2400" b="1" dirty="0">
                <a:cs typeface="B Nazanin" pitchFamily="2" charset="-78"/>
              </a:rPr>
            </a:br>
            <a:r>
              <a:rPr lang="ar-AE" sz="2400" dirty="0">
                <a:cs typeface="B Nazanin" pitchFamily="2" charset="-78"/>
              </a:rPr>
              <a:t>تغییرات بلوغ در پسران بین سال هاي 10 و 16 زندگی رخ می دهد. معمولا دو سال دیرتر از دختران  </a:t>
            </a:r>
            <a:br>
              <a:rPr lang="ar-AE" sz="2400" dirty="0">
                <a:cs typeface="B Nazanin" pitchFamily="2" charset="-78"/>
              </a:rPr>
            </a:br>
            <a:r>
              <a:rPr lang="ar-AE" sz="2400" dirty="0">
                <a:cs typeface="B Nazanin" pitchFamily="2" charset="-78"/>
              </a:rPr>
              <a:t>شروع می شود. طول مدت تحولات در پسران، طولانی تر است و منجر به قد بلندتر پسران در مقایسه با دختران </a:t>
            </a:r>
            <a:r>
              <a:rPr lang="fa-IR" sz="2400" dirty="0">
                <a:cs typeface="B Nazanin" pitchFamily="2" charset="-78"/>
              </a:rPr>
              <a:t>می‌شود.</a:t>
            </a:r>
            <a:r>
              <a:rPr lang="ar-AE" sz="2400" dirty="0">
                <a:cs typeface="B Nazanin" pitchFamily="2" charset="-78"/>
              </a:rPr>
              <a:t> </a:t>
            </a:r>
            <a:br>
              <a:rPr lang="ar-AE" sz="2400" dirty="0">
                <a:cs typeface="B Nazanin" pitchFamily="2" charset="-78"/>
              </a:rPr>
            </a:br>
            <a:br>
              <a:rPr lang="ar-AE" sz="2400" dirty="0">
                <a:cs typeface="B Nazanin" pitchFamily="2" charset="-78"/>
              </a:rPr>
            </a:br>
            <a:r>
              <a:rPr lang="ar-AE" b="1" dirty="0">
                <a:cs typeface="B Nazanin" pitchFamily="2" charset="-78"/>
              </a:rPr>
              <a:t>علایم بلوغ </a:t>
            </a:r>
            <a:r>
              <a:rPr lang="fa-IR" b="1" dirty="0">
                <a:cs typeface="B Nazanin" pitchFamily="2" charset="-78"/>
              </a:rPr>
              <a:t>پسران:</a:t>
            </a:r>
            <a:r>
              <a:rPr lang="ar-AE" b="1" dirty="0">
                <a:cs typeface="B Nazanin" pitchFamily="2" charset="-78"/>
              </a:rPr>
              <a:t>  </a:t>
            </a:r>
            <a:br>
              <a:rPr lang="ar-AE" sz="2400" dirty="0">
                <a:cs typeface="B Nazanin" pitchFamily="2" charset="-78"/>
              </a:rPr>
            </a:br>
            <a:r>
              <a:rPr lang="ar-AE" sz="2400" dirty="0">
                <a:cs typeface="B Nazanin" pitchFamily="2" charset="-78"/>
              </a:rPr>
              <a:t>صفات اولیه جنسی در پسران عبارتند از  </a:t>
            </a:r>
            <a:br>
              <a:rPr lang="ar-AE" sz="2400" dirty="0">
                <a:cs typeface="B Nazanin" pitchFamily="2" charset="-78"/>
              </a:rPr>
            </a:br>
            <a:r>
              <a:rPr lang="ar-AE" sz="2400" dirty="0">
                <a:cs typeface="B Nazanin" pitchFamily="2" charset="-78"/>
              </a:rPr>
              <a:t>دو قسمت ساختمان داخلی و خارجی است. این ساختمان ها عبارتند از آلت تناسلی، دو عدد بیضه که هرکدام در داخل کیسه بیضه قرار دارد.</a:t>
            </a:r>
            <a:r>
              <a:rPr lang="fa-IR" sz="2400" dirty="0">
                <a:cs typeface="B Nazanin" pitchFamily="2" charset="-78"/>
              </a:rPr>
              <a:t> </a:t>
            </a:r>
            <a:r>
              <a:rPr lang="ar-AE" sz="2400" dirty="0">
                <a:cs typeface="B Nazanin" pitchFamily="2" charset="-78"/>
              </a:rPr>
              <a:t>مجاری خروجی و دو عدد غده به نام سمینار وزیکول</a:t>
            </a:r>
            <a:endParaRPr lang="en-US" sz="2400" dirty="0">
              <a:cs typeface="B Nazanin" pitchFamily="2" charset="-78"/>
            </a:endParaRPr>
          </a:p>
        </p:txBody>
      </p:sp>
    </p:spTree>
    <p:extLst>
      <p:ext uri="{BB962C8B-B14F-4D97-AF65-F5344CB8AC3E}">
        <p14:creationId xmlns:p14="http://schemas.microsoft.com/office/powerpoint/2010/main" val="33926685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D8FCE2C-5F12-E732-AAB6-99ED5AE229F0}"/>
              </a:ext>
            </a:extLst>
          </p:cNvPr>
          <p:cNvSpPr>
            <a:spLocks noGrp="1"/>
          </p:cNvSpPr>
          <p:nvPr>
            <p:ph idx="1"/>
          </p:nvPr>
        </p:nvSpPr>
        <p:spPr>
          <a:xfrm>
            <a:off x="-989487" y="705098"/>
            <a:ext cx="12772036" cy="5434756"/>
          </a:xfrm>
        </p:spPr>
        <p:txBody>
          <a:bodyPr/>
          <a:lstStyle/>
          <a:p>
            <a:pPr marL="0" indent="0" algn="r" rtl="1">
              <a:buNone/>
            </a:pPr>
            <a:r>
              <a:rPr lang="ar-AE" b="1" dirty="0">
                <a:cs typeface="B Nazanin" pitchFamily="2" charset="-78"/>
              </a:rPr>
              <a:t>صفات جنسی ثانویه در پسران عبارتند از</a:t>
            </a:r>
            <a:r>
              <a:rPr lang="fa-IR" b="1" dirty="0">
                <a:cs typeface="B Nazanin" pitchFamily="2" charset="-78"/>
              </a:rPr>
              <a:t>:</a:t>
            </a:r>
            <a:r>
              <a:rPr lang="ar-AE" b="1" dirty="0">
                <a:cs typeface="B Nazanin" pitchFamily="2" charset="-78"/>
              </a:rPr>
              <a:t> </a:t>
            </a:r>
            <a:endParaRPr lang="fa-IR" b="1" dirty="0">
              <a:cs typeface="B Nazanin" pitchFamily="2" charset="-78"/>
            </a:endParaRPr>
          </a:p>
          <a:p>
            <a:pPr marL="0" indent="0" algn="r" rtl="1">
              <a:buNone/>
            </a:pPr>
            <a:br>
              <a:rPr lang="ar-AE" sz="3200" dirty="0"/>
            </a:br>
            <a:r>
              <a:rPr lang="ar-AE" dirty="0">
                <a:cs typeface="B Nazanin" pitchFamily="2" charset="-78"/>
              </a:rPr>
              <a:t> تغییر صدا </a:t>
            </a:r>
            <a:br>
              <a:rPr lang="ar-AE" dirty="0">
                <a:cs typeface="B Nazanin" pitchFamily="2" charset="-78"/>
              </a:rPr>
            </a:br>
            <a:r>
              <a:rPr lang="ar-AE" dirty="0">
                <a:cs typeface="B Nazanin" pitchFamily="2" charset="-78"/>
              </a:rPr>
              <a:t> پیدایش مو هاي صورت (ریش و سبیل) و خشن شدن مو هاي سراسر بدن  </a:t>
            </a:r>
            <a:br>
              <a:rPr lang="ar-AE" dirty="0">
                <a:cs typeface="B Nazanin" pitchFamily="2" charset="-78"/>
              </a:rPr>
            </a:br>
            <a:r>
              <a:rPr lang="ar-AE" dirty="0">
                <a:cs typeface="B Nazanin" pitchFamily="2" charset="-78"/>
              </a:rPr>
              <a:t> پیدایش مو هاي ناحیه زیر بغل و ناحیه تناسلی  </a:t>
            </a:r>
            <a:br>
              <a:rPr lang="ar-AE" dirty="0">
                <a:cs typeface="B Nazanin" pitchFamily="2" charset="-78"/>
              </a:rPr>
            </a:br>
            <a:r>
              <a:rPr lang="ar-AE" dirty="0">
                <a:cs typeface="B Nazanin" pitchFamily="2" charset="-78"/>
              </a:rPr>
              <a:t> تحولات در غدد عرق  </a:t>
            </a:r>
            <a:br>
              <a:rPr lang="ar-AE" dirty="0">
                <a:cs typeface="B Nazanin" pitchFamily="2" charset="-78"/>
              </a:rPr>
            </a:br>
            <a:r>
              <a:rPr lang="ar-AE" dirty="0">
                <a:cs typeface="B Nazanin" pitchFamily="2" charset="-78"/>
              </a:rPr>
              <a:t> افزایش قد و وزن و تبدیل فرم کودکی بدن به فرم مردانه  </a:t>
            </a:r>
            <a:br>
              <a:rPr lang="ar-AE" dirty="0">
                <a:cs typeface="B Nazanin" pitchFamily="2" charset="-78"/>
              </a:rPr>
            </a:br>
            <a:r>
              <a:rPr lang="ar-AE" dirty="0">
                <a:cs typeface="B Nazanin" pitchFamily="2" charset="-78"/>
              </a:rPr>
              <a:t> پیدایش جوش جوانی  </a:t>
            </a:r>
            <a:br>
              <a:rPr lang="ar-AE" dirty="0">
                <a:cs typeface="B Nazanin" pitchFamily="2" charset="-78"/>
              </a:rPr>
            </a:br>
            <a:r>
              <a:rPr lang="ar-AE" dirty="0">
                <a:cs typeface="B Nazanin" pitchFamily="2" charset="-78"/>
              </a:rPr>
              <a:t> پیدایش اسپرمِ ساخته شده  </a:t>
            </a:r>
            <a:br>
              <a:rPr lang="ar-AE" dirty="0">
                <a:cs typeface="B Nazanin" pitchFamily="2" charset="-78"/>
              </a:rPr>
            </a:br>
            <a:r>
              <a:rPr lang="ar-AE" dirty="0">
                <a:cs typeface="B Nazanin" pitchFamily="2" charset="-78"/>
              </a:rPr>
              <a:t> تمایل به جنس دیگر  </a:t>
            </a:r>
            <a:br>
              <a:rPr lang="ar-AE" dirty="0">
                <a:cs typeface="B Nazanin" pitchFamily="2" charset="-78"/>
              </a:rPr>
            </a:br>
            <a:r>
              <a:rPr lang="ar-AE" dirty="0">
                <a:cs typeface="B Nazanin" pitchFamily="2" charset="-78"/>
              </a:rPr>
              <a:t> بزرگ شدن بیضه ها و آلت تناسلی</a:t>
            </a:r>
            <a:r>
              <a:rPr lang="ar-AE" sz="2400" dirty="0">
                <a:cs typeface="B Nazanin" pitchFamily="2" charset="-78"/>
              </a:rPr>
              <a:t> </a:t>
            </a:r>
            <a:endParaRPr lang="en-US" sz="2400" dirty="0">
              <a:cs typeface="B Nazanin" pitchFamily="2" charset="-78"/>
            </a:endParaRPr>
          </a:p>
        </p:txBody>
      </p:sp>
    </p:spTree>
    <p:extLst>
      <p:ext uri="{BB962C8B-B14F-4D97-AF65-F5344CB8AC3E}">
        <p14:creationId xmlns:p14="http://schemas.microsoft.com/office/powerpoint/2010/main" val="40852424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486765E-CF51-7AD6-B0FF-E3A25811AA96}"/>
              </a:ext>
            </a:extLst>
          </p:cNvPr>
          <p:cNvSpPr>
            <a:spLocks noGrp="1"/>
          </p:cNvSpPr>
          <p:nvPr>
            <p:ph idx="1"/>
          </p:nvPr>
        </p:nvSpPr>
        <p:spPr>
          <a:xfrm>
            <a:off x="533400" y="228600"/>
            <a:ext cx="11277600" cy="4648048"/>
          </a:xfrm>
        </p:spPr>
        <p:txBody>
          <a:bodyPr>
            <a:noAutofit/>
          </a:bodyPr>
          <a:lstStyle/>
          <a:p>
            <a:pPr marL="0" indent="0" algn="r" rtl="1">
              <a:buNone/>
            </a:pPr>
            <a:r>
              <a:rPr lang="ar-AE" b="1" dirty="0">
                <a:cs typeface="B Nazanin" pitchFamily="2" charset="-78"/>
              </a:rPr>
              <a:t>بلوغ اجتماعی</a:t>
            </a:r>
            <a:r>
              <a:rPr lang="fa-IR" b="1" dirty="0">
                <a:cs typeface="B Nazanin" pitchFamily="2" charset="-78"/>
              </a:rPr>
              <a:t>:</a:t>
            </a:r>
          </a:p>
          <a:p>
            <a:pPr marL="0" indent="0" algn="r" rtl="1">
              <a:lnSpc>
                <a:spcPct val="150000"/>
              </a:lnSpc>
              <a:buNone/>
            </a:pPr>
            <a:br>
              <a:rPr lang="ar-AE" sz="2000" dirty="0"/>
            </a:br>
            <a:r>
              <a:rPr lang="ar-AE" sz="2400" dirty="0">
                <a:cs typeface="B Nazanin" pitchFamily="2" charset="-78"/>
              </a:rPr>
              <a:t>تعامل تغییرات و رشد و نمو کیفی و کمی در جسم و روان نوجوان، از یک طرف و تاثیر محرکات آموزشی و رفتارهاي محیطی، باعث کسب هویت اجتماعی در فرد می شود. براي کسب این رسیدگی اجتماعی  </a:t>
            </a:r>
            <a:r>
              <a:rPr lang="fa-IR" sz="2400" dirty="0">
                <a:cs typeface="B Nazanin" pitchFamily="2" charset="-78"/>
              </a:rPr>
              <a:t>پ</a:t>
            </a:r>
            <a:r>
              <a:rPr lang="ar-AE" sz="2400" dirty="0">
                <a:cs typeface="B Nazanin" pitchFamily="2" charset="-78"/>
              </a:rPr>
              <a:t>رداختن به مسایلی از قبیل نقش جنسیتی، جایگاه و وظایف، حقوق همسري، حقوق فرد و اجتماع و دیگران، یادگیري و بکارگیري آداب شهروندي، مسایل همسرگزینی و همسریابی، مهارت هاي اجتماعی، شغلی، کسب هویت فردي، خانوادگی و اجتماعی، فعالیت هاي ورزشی، هنري، برنامه هاي روزانه فعال، نگرش سازنده با والدین، شرکت در جریانات اجتماعی و سیاسی، انتخابات . . . داراي اهمیت ویژه می باشد. در پایان دوران بلوغ </a:t>
            </a:r>
            <a:r>
              <a:rPr lang="fa-IR" sz="2400" dirty="0">
                <a:cs typeface="B Nazanin" pitchFamily="2" charset="-78"/>
              </a:rPr>
              <a:t>فرد هویت</a:t>
            </a:r>
            <a:r>
              <a:rPr lang="ar-AE" sz="2400" dirty="0">
                <a:cs typeface="B Nazanin" pitchFamily="2" charset="-78"/>
              </a:rPr>
              <a:t> فردي، جنسی و اجتماعی خود را پیدا می کند. او حال می</a:t>
            </a:r>
            <a:r>
              <a:rPr lang="fa-IR" sz="2400" dirty="0">
                <a:cs typeface="B Nazanin" pitchFamily="2" charset="-78"/>
              </a:rPr>
              <a:t>‌</a:t>
            </a:r>
            <a:r>
              <a:rPr lang="ar-AE" sz="2400" dirty="0">
                <a:cs typeface="B Nazanin" pitchFamily="2" charset="-78"/>
              </a:rPr>
              <a:t>تواند در صورت سپري شدن بهینه بلوغ، آماده پذیرفتن مسئولیت هاي فردي، اجتماعی و خانوادگی باشد. نوجوان در پایان این مرحله، فردي است مستقل، داراي استقلال راي، متکی به خود، داراي قدرت تفکر انتزاعی، تفکر منطقی، تصور از خویشتن خوب، مسئولیت پذیر و داراي اعتماد به نفس.</a:t>
            </a:r>
            <a:endParaRPr lang="en-US" sz="2400" dirty="0">
              <a:cs typeface="B Nazanin" pitchFamily="2" charset="-78"/>
            </a:endParaRPr>
          </a:p>
        </p:txBody>
      </p:sp>
    </p:spTree>
    <p:extLst>
      <p:ext uri="{BB962C8B-B14F-4D97-AF65-F5344CB8AC3E}">
        <p14:creationId xmlns:p14="http://schemas.microsoft.com/office/powerpoint/2010/main" val="20125058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096ECBA-3908-ABCC-FFC9-470A83647604}"/>
              </a:ext>
            </a:extLst>
          </p:cNvPr>
          <p:cNvSpPr>
            <a:spLocks noGrp="1"/>
          </p:cNvSpPr>
          <p:nvPr>
            <p:ph idx="1"/>
          </p:nvPr>
        </p:nvSpPr>
        <p:spPr>
          <a:xfrm>
            <a:off x="381000" y="426769"/>
            <a:ext cx="11506200" cy="5750194"/>
          </a:xfrm>
        </p:spPr>
        <p:txBody>
          <a:bodyPr>
            <a:noAutofit/>
          </a:bodyPr>
          <a:lstStyle/>
          <a:p>
            <a:pPr marL="0" indent="0" algn="r" rtl="1">
              <a:buNone/>
            </a:pPr>
            <a:r>
              <a:rPr lang="ar-AE" b="1" dirty="0">
                <a:cs typeface="B Nazanin" pitchFamily="2" charset="-78"/>
              </a:rPr>
              <a:t>نقش پزشکان در سلامت نوجوانان</a:t>
            </a:r>
            <a:r>
              <a:rPr lang="fa-IR" b="1" dirty="0">
                <a:cs typeface="B Nazanin" pitchFamily="2" charset="-78"/>
              </a:rPr>
              <a:t>:</a:t>
            </a:r>
          </a:p>
          <a:p>
            <a:pPr marL="0" indent="0" algn="just" rtl="1">
              <a:lnSpc>
                <a:spcPct val="170000"/>
              </a:lnSpc>
              <a:buNone/>
            </a:pPr>
            <a:r>
              <a:rPr lang="ar-AE" sz="1400" b="1" dirty="0">
                <a:cs typeface="B Nazanin" pitchFamily="2" charset="-78"/>
              </a:rPr>
              <a:t> </a:t>
            </a:r>
            <a:r>
              <a:rPr lang="ar-AE" sz="1000" dirty="0">
                <a:cs typeface="B Nazanin" pitchFamily="2" charset="-78"/>
              </a:rPr>
              <a:t> </a:t>
            </a:r>
            <a:br>
              <a:rPr lang="ar-AE" sz="1000" dirty="0">
                <a:cs typeface="B Nazanin" pitchFamily="2" charset="-78"/>
              </a:rPr>
            </a:br>
            <a:r>
              <a:rPr lang="ar-AE" sz="2400" dirty="0">
                <a:cs typeface="B Nazanin" pitchFamily="2" charset="-78"/>
              </a:rPr>
              <a:t>در یک تقسیم بندي، نوجوانی را به سه مرحله تقسیم می کنند : اوایل نوجوانی، اواسط نوجوانی و اواخر  نوجوانی. در اوایل نوجوانی، آموزش تغییرات بدن و راهنمایی و دادن اطلاعات لازم به منظور کسب آمادگی رویارویی منطقی با حوادث آتی براي نوجوانان و والدین آنها از اهمیت ویژه اي برخوردار است. با اینکه حمایت همسالان بیش از والدین براي نوجوان ارزش دارد (چرا که معمولا همسالان انتقاد نمی کنند) پزشکان می توانند مدل هاي خوب و مهمی براي نوجوان باشند. آنان می</a:t>
            </a:r>
            <a:r>
              <a:rPr lang="fa-IR" sz="2400" dirty="0">
                <a:cs typeface="B Nazanin" pitchFamily="2" charset="-78"/>
              </a:rPr>
              <a:t>‌</a:t>
            </a:r>
            <a:r>
              <a:rPr lang="ar-AE" sz="2400" dirty="0">
                <a:cs typeface="B Nazanin" pitchFamily="2" charset="-78"/>
              </a:rPr>
              <a:t>توانند با بحث و مذاکره در مورد ارتقاي سلامت و پیشگیري</a:t>
            </a:r>
            <a:r>
              <a:rPr lang="fa-IR" sz="2400" dirty="0">
                <a:cs typeface="B Nazanin" pitchFamily="2" charset="-78"/>
              </a:rPr>
              <a:t> </a:t>
            </a:r>
            <a:r>
              <a:rPr lang="ar-AE" sz="2400" dirty="0">
                <a:cs typeface="B Nazanin" pitchFamily="2" charset="-78"/>
              </a:rPr>
              <a:t>از بیماري ها مفید باشند. البته نحوه آموزش و توضیحات پزشکان باید واقعی و مناسب باشد و مرحله به مرحله انجام شود. </a:t>
            </a:r>
            <a:endParaRPr lang="en-US" sz="2400" dirty="0">
              <a:cs typeface="B Nazanin" pitchFamily="2" charset="-78"/>
            </a:endParaRPr>
          </a:p>
        </p:txBody>
      </p:sp>
    </p:spTree>
    <p:extLst>
      <p:ext uri="{BB962C8B-B14F-4D97-AF65-F5344CB8AC3E}">
        <p14:creationId xmlns:p14="http://schemas.microsoft.com/office/powerpoint/2010/main" val="2384936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096ECBA-3908-ABCC-FFC9-470A83647604}"/>
              </a:ext>
            </a:extLst>
          </p:cNvPr>
          <p:cNvSpPr>
            <a:spLocks noGrp="1"/>
          </p:cNvSpPr>
          <p:nvPr>
            <p:ph idx="1"/>
          </p:nvPr>
        </p:nvSpPr>
        <p:spPr>
          <a:xfrm>
            <a:off x="457200" y="426769"/>
            <a:ext cx="11430000" cy="5750194"/>
          </a:xfrm>
        </p:spPr>
        <p:txBody>
          <a:bodyPr>
            <a:noAutofit/>
          </a:bodyPr>
          <a:lstStyle/>
          <a:p>
            <a:pPr marL="0" indent="0" algn="r" rtl="1">
              <a:buNone/>
            </a:pPr>
            <a:r>
              <a:rPr lang="ar-AE" b="1" dirty="0">
                <a:cs typeface="B Nazanin" pitchFamily="2" charset="-78"/>
              </a:rPr>
              <a:t>نقش پزشکان در سلامت نوجوانان</a:t>
            </a:r>
            <a:r>
              <a:rPr lang="fa-IR" b="1" dirty="0">
                <a:cs typeface="B Nazanin" pitchFamily="2" charset="-78"/>
              </a:rPr>
              <a:t>:</a:t>
            </a:r>
          </a:p>
          <a:p>
            <a:pPr marL="0" indent="0" algn="just" rtl="1">
              <a:lnSpc>
                <a:spcPct val="170000"/>
              </a:lnSpc>
              <a:buNone/>
            </a:pPr>
            <a:r>
              <a:rPr lang="ar-AE" sz="1400" b="1" dirty="0">
                <a:cs typeface="B Nazanin" pitchFamily="2" charset="-78"/>
              </a:rPr>
              <a:t> </a:t>
            </a:r>
            <a:r>
              <a:rPr lang="ar-AE" sz="1000" dirty="0">
                <a:cs typeface="B Nazanin" pitchFamily="2" charset="-78"/>
              </a:rPr>
              <a:t> </a:t>
            </a:r>
            <a:br>
              <a:rPr lang="ar-AE" sz="1000" dirty="0">
                <a:cs typeface="B Nazanin" pitchFamily="2" charset="-78"/>
              </a:rPr>
            </a:br>
            <a:r>
              <a:rPr lang="ar-AE" sz="2400" dirty="0">
                <a:cs typeface="B Nazanin" pitchFamily="2" charset="-78"/>
              </a:rPr>
              <a:t>در اواخر نوجوانی، احتمالا حل شدن تمامی درگیري هاي مربوط به تصور از بدن و پذیرش بیشتر مسئولیت فردي و خانوادگی پیش می آید. یک رویکرد بدون قضاوت توسط پزشک باعث تسهیل بحث هاي مربوط به جنسیت، رفتار ها و سایر مسائل زندگی می شود. ممکن است بسیاري از مسائل در کنار مسائل جسمانی در معرض دید پزشک قرار گیرد، یا درد شکم و درد موقع قاعدگی دختران باعث مخفی ماندن افسردگی، ترس از مدرسه، استرس در خانواده یا خشونت شود.گاه ترشحات دستگاه تناسلی حاکی از بدرفتاري جنسی، دوسوگرایی در باره فعالیت هاي جنسی یا هویت جنسی، تمایل یا نیاز به روش پیشگیري از بارداري باشد. افسردگی ممکن است با  تظاهرات تغییرات وزن، جراحات عود کننده، شکایات والدین از شکست هاي درسی، گریز از مدرسه یا</a:t>
            </a:r>
            <a:r>
              <a:rPr lang="fa-IR" sz="2400" dirty="0">
                <a:cs typeface="B Nazanin" pitchFamily="2" charset="-78"/>
              </a:rPr>
              <a:t> </a:t>
            </a:r>
            <a:r>
              <a:rPr lang="ar-AE" sz="2400" dirty="0">
                <a:cs typeface="B Nazanin" pitchFamily="2" charset="-78"/>
              </a:rPr>
              <a:t>رفتارهاي ضداجتماعی خود را نشان دهد.</a:t>
            </a:r>
            <a:endParaRPr lang="en-US" sz="2400" dirty="0">
              <a:cs typeface="B Nazanin" pitchFamily="2" charset="-78"/>
            </a:endParaRPr>
          </a:p>
        </p:txBody>
      </p:sp>
    </p:spTree>
    <p:extLst>
      <p:ext uri="{BB962C8B-B14F-4D97-AF65-F5344CB8AC3E}">
        <p14:creationId xmlns:p14="http://schemas.microsoft.com/office/powerpoint/2010/main" val="8964611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49458A3-8009-B528-BAF8-1C7719625A00}"/>
              </a:ext>
            </a:extLst>
          </p:cNvPr>
          <p:cNvSpPr>
            <a:spLocks noGrp="1"/>
          </p:cNvSpPr>
          <p:nvPr>
            <p:ph idx="1"/>
          </p:nvPr>
        </p:nvSpPr>
        <p:spPr>
          <a:xfrm>
            <a:off x="1091293" y="152400"/>
            <a:ext cx="10515600" cy="6208569"/>
          </a:xfrm>
        </p:spPr>
        <p:txBody>
          <a:bodyPr>
            <a:noAutofit/>
          </a:bodyPr>
          <a:lstStyle/>
          <a:p>
            <a:pPr marL="0" indent="0" algn="r" rtl="1">
              <a:buNone/>
            </a:pPr>
            <a:r>
              <a:rPr lang="ar-AE" sz="3200" b="1" dirty="0">
                <a:cs typeface="B Nazanin" pitchFamily="2" charset="-78"/>
              </a:rPr>
              <a:t>متداول ترین مسائل سلامت در </a:t>
            </a:r>
            <a:r>
              <a:rPr lang="fa-IR" sz="3200" b="1" dirty="0">
                <a:cs typeface="B Nazanin" pitchFamily="2" charset="-78"/>
              </a:rPr>
              <a:t>نوجوانان:</a:t>
            </a:r>
          </a:p>
          <a:p>
            <a:pPr marL="0" indent="0" algn="r" rtl="1">
              <a:buNone/>
            </a:pPr>
            <a:br>
              <a:rPr lang="ar-AE" sz="2400" dirty="0">
                <a:cs typeface="B Nazanin" pitchFamily="2" charset="-78"/>
              </a:rPr>
            </a:br>
            <a:r>
              <a:rPr lang="ar-AE" sz="2400" b="1" u="sng" dirty="0">
                <a:cs typeface="B Nazanin" pitchFamily="2" charset="-78"/>
              </a:rPr>
              <a:t>الف) نوسانات در رشد و نمو جسمانی  </a:t>
            </a:r>
            <a:br>
              <a:rPr lang="ar-AE" sz="2000" dirty="0">
                <a:cs typeface="B Nazanin" pitchFamily="2" charset="-78"/>
              </a:rPr>
            </a:br>
            <a:r>
              <a:rPr lang="en-GB" sz="2000" dirty="0">
                <a:cs typeface="B Nazanin" pitchFamily="2" charset="-78"/>
              </a:rPr>
              <a:t>o </a:t>
            </a:r>
            <a:r>
              <a:rPr lang="ar-AE" sz="2000" dirty="0">
                <a:cs typeface="B Nazanin" pitchFamily="2" charset="-78"/>
              </a:rPr>
              <a:t>قد بلند یا کوتاه  </a:t>
            </a:r>
            <a:br>
              <a:rPr lang="ar-AE" sz="2000" dirty="0">
                <a:cs typeface="B Nazanin" pitchFamily="2" charset="-78"/>
              </a:rPr>
            </a:br>
            <a:r>
              <a:rPr lang="en-GB" sz="2000" dirty="0">
                <a:cs typeface="B Nazanin" pitchFamily="2" charset="-78"/>
              </a:rPr>
              <a:t>o </a:t>
            </a:r>
            <a:r>
              <a:rPr lang="ar-AE" sz="2000" dirty="0">
                <a:cs typeface="B Nazanin" pitchFamily="2" charset="-78"/>
              </a:rPr>
              <a:t>بلوغ زودرس یا دیررس  </a:t>
            </a:r>
            <a:br>
              <a:rPr lang="ar-AE" sz="2000" dirty="0">
                <a:cs typeface="B Nazanin" pitchFamily="2" charset="-78"/>
              </a:rPr>
            </a:br>
            <a:r>
              <a:rPr lang="en-GB" sz="2000" dirty="0">
                <a:cs typeface="B Nazanin" pitchFamily="2" charset="-78"/>
              </a:rPr>
              <a:t>o </a:t>
            </a:r>
            <a:r>
              <a:rPr lang="ar-AE" sz="2000" dirty="0">
                <a:cs typeface="B Nazanin" pitchFamily="2" charset="-78"/>
              </a:rPr>
              <a:t>شروع قاعدگی در سنین کم یا زیاد </a:t>
            </a:r>
            <a:br>
              <a:rPr lang="ar-AE" sz="2000" dirty="0">
                <a:cs typeface="B Nazanin" pitchFamily="2" charset="-78"/>
              </a:rPr>
            </a:br>
            <a:r>
              <a:rPr lang="en-GB" sz="2000" dirty="0">
                <a:cs typeface="B Nazanin" pitchFamily="2" charset="-78"/>
              </a:rPr>
              <a:t>o </a:t>
            </a:r>
            <a:r>
              <a:rPr lang="ar-AE" sz="2000" dirty="0">
                <a:cs typeface="B Nazanin" pitchFamily="2" charset="-78"/>
              </a:rPr>
              <a:t>اشکالات قاعدگی (درد، کاهش دفعات، قطع طولانی مدت، خونریزي هاي زیاد قاعدگی)  </a:t>
            </a:r>
            <a:br>
              <a:rPr lang="ar-AE" sz="2000" dirty="0">
                <a:cs typeface="B Nazanin" pitchFamily="2" charset="-78"/>
              </a:rPr>
            </a:br>
            <a:r>
              <a:rPr lang="en-GB" sz="2000" dirty="0">
                <a:cs typeface="B Nazanin" pitchFamily="2" charset="-78"/>
              </a:rPr>
              <a:t>o </a:t>
            </a:r>
            <a:r>
              <a:rPr lang="ar-AE" sz="2000" dirty="0">
                <a:cs typeface="B Nazanin" pitchFamily="2" charset="-78"/>
              </a:rPr>
              <a:t>رویش موهاي زبر و خشن در بدن (دختران) </a:t>
            </a:r>
            <a:br>
              <a:rPr lang="ar-AE" sz="2000" dirty="0">
                <a:cs typeface="B Nazanin" pitchFamily="2" charset="-78"/>
              </a:rPr>
            </a:br>
            <a:r>
              <a:rPr lang="en-GB" sz="2000" dirty="0">
                <a:cs typeface="B Nazanin" pitchFamily="2" charset="-78"/>
              </a:rPr>
              <a:t>o </a:t>
            </a:r>
            <a:r>
              <a:rPr lang="ar-AE" sz="2000" dirty="0">
                <a:cs typeface="B Nazanin" pitchFamily="2" charset="-78"/>
              </a:rPr>
              <a:t>چاقی </a:t>
            </a:r>
            <a:br>
              <a:rPr lang="ar-AE" sz="2000" dirty="0">
                <a:cs typeface="B Nazanin" pitchFamily="2" charset="-78"/>
              </a:rPr>
            </a:br>
            <a:r>
              <a:rPr lang="ar-AE" sz="2000" b="1" u="sng" dirty="0">
                <a:cs typeface="B Nazanin" pitchFamily="2" charset="-78"/>
              </a:rPr>
              <a:t>ب) بیماري هاي عفونی  </a:t>
            </a:r>
            <a:br>
              <a:rPr lang="ar-AE" sz="2000" dirty="0">
                <a:cs typeface="B Nazanin" pitchFamily="2" charset="-78"/>
              </a:rPr>
            </a:br>
            <a:r>
              <a:rPr lang="en-GB" sz="2000" dirty="0">
                <a:cs typeface="B Nazanin" pitchFamily="2" charset="-78"/>
              </a:rPr>
              <a:t>o </a:t>
            </a:r>
            <a:r>
              <a:rPr lang="ar-AE" sz="2000" dirty="0">
                <a:cs typeface="B Nazanin" pitchFamily="2" charset="-78"/>
              </a:rPr>
              <a:t>مونونوکلئوز عفونی </a:t>
            </a:r>
            <a:br>
              <a:rPr lang="ar-AE" sz="2000" dirty="0">
                <a:cs typeface="B Nazanin" pitchFamily="2" charset="-78"/>
              </a:rPr>
            </a:br>
            <a:r>
              <a:rPr lang="en-GB" sz="2000" dirty="0">
                <a:cs typeface="B Nazanin" pitchFamily="2" charset="-78"/>
              </a:rPr>
              <a:t>o </a:t>
            </a:r>
            <a:r>
              <a:rPr lang="ar-AE" sz="2000" dirty="0">
                <a:cs typeface="B Nazanin" pitchFamily="2" charset="-78"/>
              </a:rPr>
              <a:t>عفونت هاي تنفسی  </a:t>
            </a:r>
            <a:br>
              <a:rPr lang="ar-AE" sz="2000" dirty="0">
                <a:cs typeface="B Nazanin" pitchFamily="2" charset="-78"/>
              </a:rPr>
            </a:br>
            <a:r>
              <a:rPr lang="en-GB" sz="2000" dirty="0">
                <a:cs typeface="B Nazanin" pitchFamily="2" charset="-78"/>
              </a:rPr>
              <a:t>o </a:t>
            </a:r>
            <a:r>
              <a:rPr lang="ar-AE" sz="2000" dirty="0">
                <a:cs typeface="B Nazanin" pitchFamily="2" charset="-78"/>
              </a:rPr>
              <a:t>عفونت هاي ادراري تناسلی  </a:t>
            </a:r>
            <a:br>
              <a:rPr lang="ar-AE" sz="2000" dirty="0">
                <a:cs typeface="B Nazanin" pitchFamily="2" charset="-78"/>
              </a:rPr>
            </a:br>
            <a:r>
              <a:rPr lang="ar-AE" sz="2000" dirty="0">
                <a:cs typeface="B Nazanin" pitchFamily="2" charset="-78"/>
              </a:rPr>
              <a:t>ج) مسائل غددي و وارثتی  </a:t>
            </a:r>
            <a:br>
              <a:rPr lang="ar-AE" sz="2000" dirty="0">
                <a:cs typeface="B Nazanin" pitchFamily="2" charset="-78"/>
              </a:rPr>
            </a:br>
            <a:r>
              <a:rPr lang="en-GB" sz="2000" dirty="0">
                <a:cs typeface="B Nazanin" pitchFamily="2" charset="-78"/>
              </a:rPr>
              <a:t>o </a:t>
            </a:r>
            <a:r>
              <a:rPr lang="ar-AE" sz="2000" dirty="0">
                <a:cs typeface="B Nazanin" pitchFamily="2" charset="-78"/>
              </a:rPr>
              <a:t>مسائل مربوط به پستان  </a:t>
            </a:r>
            <a:br>
              <a:rPr lang="ar-AE" sz="2000" dirty="0">
                <a:cs typeface="B Nazanin" pitchFamily="2" charset="-78"/>
              </a:rPr>
            </a:br>
            <a:r>
              <a:rPr lang="en-GB" sz="2000" dirty="0">
                <a:cs typeface="B Nazanin" pitchFamily="2" charset="-78"/>
              </a:rPr>
              <a:t>o </a:t>
            </a:r>
            <a:r>
              <a:rPr lang="ar-AE" sz="2000" dirty="0">
                <a:cs typeface="B Nazanin" pitchFamily="2" charset="-78"/>
              </a:rPr>
              <a:t>سندرم ترنر </a:t>
            </a:r>
            <a:br>
              <a:rPr lang="ar-AE" sz="2000" dirty="0">
                <a:cs typeface="B Nazanin" pitchFamily="2" charset="-78"/>
              </a:rPr>
            </a:br>
            <a:r>
              <a:rPr lang="en-GB" sz="2000" dirty="0">
                <a:cs typeface="B Nazanin" pitchFamily="2" charset="-78"/>
              </a:rPr>
              <a:t>o </a:t>
            </a:r>
            <a:r>
              <a:rPr lang="ar-AE" sz="2000" dirty="0">
                <a:cs typeface="B Nazanin" pitchFamily="2" charset="-78"/>
              </a:rPr>
              <a:t>آکنه  </a:t>
            </a:r>
            <a:br>
              <a:rPr lang="ar-AE" sz="2000" dirty="0">
                <a:cs typeface="B Nazanin" pitchFamily="2" charset="-78"/>
              </a:rPr>
            </a:br>
            <a:r>
              <a:rPr lang="ar-AE" sz="2000" b="1" u="sng" dirty="0">
                <a:cs typeface="B Nazanin" pitchFamily="2" charset="-78"/>
              </a:rPr>
              <a:t>د) مسائل طبی مزمن</a:t>
            </a:r>
            <a:r>
              <a:rPr lang="ar-AE" sz="2000" dirty="0">
                <a:cs typeface="B Nazanin" pitchFamily="2" charset="-78"/>
              </a:rPr>
              <a:t>  </a:t>
            </a:r>
            <a:br>
              <a:rPr lang="ar-AE" sz="2000" dirty="0">
                <a:cs typeface="B Nazanin" pitchFamily="2" charset="-78"/>
              </a:rPr>
            </a:br>
            <a:r>
              <a:rPr lang="en-GB" sz="2000" dirty="0">
                <a:cs typeface="B Nazanin" pitchFamily="2" charset="-78"/>
              </a:rPr>
              <a:t>o </a:t>
            </a:r>
            <a:r>
              <a:rPr lang="ar-AE" sz="2000" dirty="0">
                <a:cs typeface="B Nazanin" pitchFamily="2" charset="-78"/>
              </a:rPr>
              <a:t>آسم  </a:t>
            </a:r>
            <a:br>
              <a:rPr lang="ar-AE" sz="2000" dirty="0">
                <a:cs typeface="B Nazanin" pitchFamily="2" charset="-78"/>
              </a:rPr>
            </a:br>
            <a:r>
              <a:rPr lang="en-GB" sz="2000" dirty="0">
                <a:cs typeface="B Nazanin" pitchFamily="2" charset="-78"/>
              </a:rPr>
              <a:t>o </a:t>
            </a:r>
            <a:r>
              <a:rPr lang="ar-AE" sz="2000" dirty="0">
                <a:cs typeface="B Nazanin" pitchFamily="2" charset="-78"/>
              </a:rPr>
              <a:t>دیابت </a:t>
            </a:r>
            <a:br>
              <a:rPr lang="ar-AE" sz="2000" dirty="0">
                <a:cs typeface="B Nazanin" pitchFamily="2" charset="-78"/>
              </a:rPr>
            </a:br>
            <a:r>
              <a:rPr lang="en-GB" sz="2000" dirty="0">
                <a:cs typeface="B Nazanin" pitchFamily="2" charset="-78"/>
              </a:rPr>
              <a:t>o </a:t>
            </a:r>
            <a:r>
              <a:rPr lang="ar-AE" sz="2000" dirty="0">
                <a:cs typeface="B Nazanin" pitchFamily="2" charset="-78"/>
              </a:rPr>
              <a:t>سردرد</a:t>
            </a:r>
            <a:endParaRPr lang="en-US" sz="2400" dirty="0">
              <a:cs typeface="B Nazanin" pitchFamily="2" charset="-78"/>
            </a:endParaRPr>
          </a:p>
        </p:txBody>
      </p:sp>
    </p:spTree>
    <p:extLst>
      <p:ext uri="{BB962C8B-B14F-4D97-AF65-F5344CB8AC3E}">
        <p14:creationId xmlns:p14="http://schemas.microsoft.com/office/powerpoint/2010/main" val="19552665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76DDABD-D8FC-A484-F69E-29885749F63B}"/>
              </a:ext>
            </a:extLst>
          </p:cNvPr>
          <p:cNvSpPr>
            <a:spLocks noGrp="1"/>
          </p:cNvSpPr>
          <p:nvPr>
            <p:ph idx="1"/>
          </p:nvPr>
        </p:nvSpPr>
        <p:spPr>
          <a:xfrm>
            <a:off x="838200" y="482435"/>
            <a:ext cx="10515600" cy="5694528"/>
          </a:xfrm>
        </p:spPr>
        <p:txBody>
          <a:bodyPr>
            <a:normAutofit/>
          </a:bodyPr>
          <a:lstStyle/>
          <a:p>
            <a:pPr marL="0" indent="0" algn="r" rtl="1">
              <a:buNone/>
            </a:pPr>
            <a:r>
              <a:rPr lang="ar-AE" sz="2400" b="1" u="sng" dirty="0">
                <a:cs typeface="B Nazanin" pitchFamily="2" charset="-78"/>
              </a:rPr>
              <a:t>ه) مسائل روانی </a:t>
            </a:r>
            <a:r>
              <a:rPr lang="ar-AE" sz="2400" dirty="0">
                <a:cs typeface="B Nazanin" pitchFamily="2" charset="-78"/>
              </a:rPr>
              <a:t> </a:t>
            </a:r>
            <a:br>
              <a:rPr lang="ar-AE" sz="2400" dirty="0">
                <a:cs typeface="B Nazanin" pitchFamily="2" charset="-78"/>
              </a:rPr>
            </a:br>
            <a:r>
              <a:rPr lang="en-GB" sz="2400" dirty="0">
                <a:cs typeface="B Nazanin" pitchFamily="2" charset="-78"/>
              </a:rPr>
              <a:t>o </a:t>
            </a:r>
            <a:r>
              <a:rPr lang="ar-AE" sz="2400" dirty="0">
                <a:cs typeface="B Nazanin" pitchFamily="2" charset="-78"/>
              </a:rPr>
              <a:t>افسردگی و تمایل به خودکشی  </a:t>
            </a:r>
            <a:br>
              <a:rPr lang="ar-AE" sz="2400" dirty="0">
                <a:cs typeface="B Nazanin" pitchFamily="2" charset="-78"/>
              </a:rPr>
            </a:br>
            <a:r>
              <a:rPr lang="en-GB" sz="2400" dirty="0">
                <a:cs typeface="B Nazanin" pitchFamily="2" charset="-78"/>
              </a:rPr>
              <a:t>o </a:t>
            </a:r>
            <a:r>
              <a:rPr lang="ar-AE" sz="2400" dirty="0">
                <a:cs typeface="B Nazanin" pitchFamily="2" charset="-78"/>
              </a:rPr>
              <a:t>تمایل به مواد مخدر </a:t>
            </a:r>
            <a:br>
              <a:rPr lang="ar-AE" sz="2400" dirty="0">
                <a:cs typeface="B Nazanin" pitchFamily="2" charset="-78"/>
              </a:rPr>
            </a:br>
            <a:r>
              <a:rPr lang="en-GB" sz="2400" dirty="0">
                <a:cs typeface="B Nazanin" pitchFamily="2" charset="-78"/>
              </a:rPr>
              <a:t>o </a:t>
            </a:r>
            <a:r>
              <a:rPr lang="ar-AE" sz="2400" dirty="0">
                <a:cs typeface="B Nazanin" pitchFamily="2" charset="-78"/>
              </a:rPr>
              <a:t>بی اشتهایی  </a:t>
            </a:r>
            <a:br>
              <a:rPr lang="ar-AE" sz="2400" dirty="0">
                <a:cs typeface="B Nazanin" pitchFamily="2" charset="-78"/>
              </a:rPr>
            </a:br>
            <a:r>
              <a:rPr lang="en-GB" sz="2400" dirty="0">
                <a:cs typeface="B Nazanin" pitchFamily="2" charset="-78"/>
              </a:rPr>
              <a:t>o </a:t>
            </a:r>
            <a:r>
              <a:rPr lang="ar-AE" sz="2400" dirty="0">
                <a:cs typeface="B Nazanin" pitchFamily="2" charset="-78"/>
              </a:rPr>
              <a:t>ترس از مدرسه ... </a:t>
            </a:r>
            <a:endParaRPr lang="fa-IR" sz="2400" dirty="0">
              <a:cs typeface="B Nazanin" pitchFamily="2" charset="-78"/>
            </a:endParaRPr>
          </a:p>
          <a:p>
            <a:pPr marL="0" indent="0" algn="r" rtl="1">
              <a:buNone/>
            </a:pPr>
            <a:br>
              <a:rPr lang="ar-AE" sz="2400" dirty="0">
                <a:cs typeface="B Nazanin" pitchFamily="2" charset="-78"/>
              </a:rPr>
            </a:br>
            <a:r>
              <a:rPr lang="ar-AE" sz="2400" b="1" u="sng" dirty="0">
                <a:cs typeface="B Nazanin" pitchFamily="2" charset="-78"/>
              </a:rPr>
              <a:t>و) مسائل جنسی</a:t>
            </a:r>
            <a:r>
              <a:rPr lang="ar-AE" sz="2400" dirty="0">
                <a:cs typeface="B Nazanin" pitchFamily="2" charset="-78"/>
              </a:rPr>
              <a:t>  </a:t>
            </a:r>
            <a:br>
              <a:rPr lang="ar-AE" sz="2400" dirty="0">
                <a:cs typeface="B Nazanin" pitchFamily="2" charset="-78"/>
              </a:rPr>
            </a:br>
            <a:r>
              <a:rPr lang="en-GB" sz="2400" dirty="0">
                <a:cs typeface="B Nazanin" pitchFamily="2" charset="-78"/>
              </a:rPr>
              <a:t>o </a:t>
            </a:r>
            <a:r>
              <a:rPr lang="ar-AE" sz="2400" dirty="0">
                <a:cs typeface="B Nazanin" pitchFamily="2" charset="-78"/>
              </a:rPr>
              <a:t>حاملگی و پیشگیري از بارداري  </a:t>
            </a:r>
            <a:br>
              <a:rPr lang="ar-AE" sz="2400" dirty="0">
                <a:cs typeface="B Nazanin" pitchFamily="2" charset="-78"/>
              </a:rPr>
            </a:br>
            <a:r>
              <a:rPr lang="en-GB" sz="2400" dirty="0">
                <a:cs typeface="B Nazanin" pitchFamily="2" charset="-78"/>
              </a:rPr>
              <a:t>o </a:t>
            </a:r>
            <a:r>
              <a:rPr lang="ar-AE" sz="2400" dirty="0">
                <a:cs typeface="B Nazanin" pitchFamily="2" charset="-78"/>
              </a:rPr>
              <a:t>بیماري هاي منتقله از راه جنسی  </a:t>
            </a:r>
            <a:br>
              <a:rPr lang="ar-AE" sz="2400" dirty="0">
                <a:cs typeface="B Nazanin" pitchFamily="2" charset="-78"/>
              </a:rPr>
            </a:br>
            <a:r>
              <a:rPr lang="en-GB" sz="2400" dirty="0">
                <a:cs typeface="B Nazanin" pitchFamily="2" charset="-78"/>
              </a:rPr>
              <a:t>o </a:t>
            </a:r>
            <a:r>
              <a:rPr lang="ar-AE" sz="2400" dirty="0">
                <a:cs typeface="B Nazanin" pitchFamily="2" charset="-78"/>
              </a:rPr>
              <a:t>بی بند و باري جنسی  </a:t>
            </a:r>
            <a:br>
              <a:rPr lang="ar-AE" sz="2400" dirty="0">
                <a:cs typeface="B Nazanin" pitchFamily="2" charset="-78"/>
              </a:rPr>
            </a:br>
            <a:r>
              <a:rPr lang="en-GB" sz="2400" dirty="0">
                <a:cs typeface="B Nazanin" pitchFamily="2" charset="-78"/>
              </a:rPr>
              <a:t>o </a:t>
            </a:r>
            <a:r>
              <a:rPr lang="ar-AE" sz="2400" dirty="0">
                <a:cs typeface="B Nazanin" pitchFamily="2" charset="-78"/>
              </a:rPr>
              <a:t>هویت جنسی </a:t>
            </a:r>
            <a:endParaRPr lang="fa-IR" sz="2400" dirty="0">
              <a:cs typeface="B Nazanin" pitchFamily="2" charset="-78"/>
            </a:endParaRPr>
          </a:p>
          <a:p>
            <a:pPr marL="0" indent="0" algn="r" rtl="1">
              <a:buNone/>
            </a:pPr>
            <a:br>
              <a:rPr lang="ar-AE" sz="2400" dirty="0">
                <a:cs typeface="B Nazanin" pitchFamily="2" charset="-78"/>
              </a:rPr>
            </a:br>
            <a:r>
              <a:rPr lang="ar-AE" sz="2400" b="1" u="sng" dirty="0">
                <a:cs typeface="B Nazanin" pitchFamily="2" charset="-78"/>
              </a:rPr>
              <a:t>ز) ارتوپدیک :  </a:t>
            </a:r>
            <a:br>
              <a:rPr lang="ar-AE" sz="2400" dirty="0">
                <a:cs typeface="B Nazanin" pitchFamily="2" charset="-78"/>
              </a:rPr>
            </a:br>
            <a:r>
              <a:rPr lang="en-GB" sz="2400" dirty="0">
                <a:cs typeface="B Nazanin" pitchFamily="2" charset="-78"/>
              </a:rPr>
              <a:t>o </a:t>
            </a:r>
            <a:r>
              <a:rPr lang="ar-AE" sz="2400" dirty="0">
                <a:cs typeface="B Nazanin" pitchFamily="2" charset="-78"/>
              </a:rPr>
              <a:t>انحراف ستون فقرات </a:t>
            </a:r>
            <a:endParaRPr lang="en-US" sz="2400" dirty="0">
              <a:cs typeface="B Nazanin" pitchFamily="2" charset="-78"/>
            </a:endParaRPr>
          </a:p>
        </p:txBody>
      </p:sp>
    </p:spTree>
    <p:extLst>
      <p:ext uri="{BB962C8B-B14F-4D97-AF65-F5344CB8AC3E}">
        <p14:creationId xmlns:p14="http://schemas.microsoft.com/office/powerpoint/2010/main" val="31902133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DB1F69C-6B13-0EDE-3815-9D0925553F09}"/>
              </a:ext>
            </a:extLst>
          </p:cNvPr>
          <p:cNvSpPr>
            <a:spLocks noGrp="1"/>
          </p:cNvSpPr>
          <p:nvPr>
            <p:ph idx="1"/>
          </p:nvPr>
        </p:nvSpPr>
        <p:spPr>
          <a:xfrm>
            <a:off x="1000600" y="492640"/>
            <a:ext cx="10515600" cy="5872719"/>
          </a:xfrm>
        </p:spPr>
        <p:txBody>
          <a:bodyPr>
            <a:normAutofit fontScale="92500" lnSpcReduction="10000"/>
          </a:bodyPr>
          <a:lstStyle/>
          <a:p>
            <a:pPr marL="0" indent="0" algn="r" rtl="1">
              <a:buNone/>
            </a:pPr>
            <a:r>
              <a:rPr lang="ar-AE" sz="3000" b="1" dirty="0">
                <a:cs typeface="B Nazanin" pitchFamily="2" charset="-78"/>
              </a:rPr>
              <a:t>مراقبت ها و آزمایشات لازم</a:t>
            </a:r>
            <a:r>
              <a:rPr lang="fa-IR" sz="3000" b="1" dirty="0">
                <a:cs typeface="B Nazanin" pitchFamily="2" charset="-78"/>
              </a:rPr>
              <a:t>:</a:t>
            </a:r>
          </a:p>
          <a:p>
            <a:pPr marL="0" indent="0" algn="r" rtl="1">
              <a:buNone/>
            </a:pPr>
            <a:br>
              <a:rPr lang="ar-AE" dirty="0">
                <a:cs typeface="B Nazanin" pitchFamily="2" charset="-78"/>
              </a:rPr>
            </a:br>
            <a:r>
              <a:rPr lang="en-GB" dirty="0">
                <a:cs typeface="B Nazanin" pitchFamily="2" charset="-78"/>
              </a:rPr>
              <a:t>o </a:t>
            </a:r>
            <a:r>
              <a:rPr lang="ar-AE" dirty="0">
                <a:cs typeface="B Nazanin" pitchFamily="2" charset="-78"/>
              </a:rPr>
              <a:t>واکسیناسیون  </a:t>
            </a:r>
            <a:br>
              <a:rPr lang="ar-AE" dirty="0">
                <a:cs typeface="B Nazanin" pitchFamily="2" charset="-78"/>
              </a:rPr>
            </a:br>
            <a:r>
              <a:rPr lang="en-GB" dirty="0">
                <a:cs typeface="B Nazanin" pitchFamily="2" charset="-78"/>
              </a:rPr>
              <a:t>o </a:t>
            </a:r>
            <a:r>
              <a:rPr lang="ar-AE" dirty="0">
                <a:cs typeface="B Nazanin" pitchFamily="2" charset="-78"/>
              </a:rPr>
              <a:t>اندازه گیري کلسترول در نوجوانانی که والدین آن ها کلسترول بالا دارند </a:t>
            </a:r>
            <a:br>
              <a:rPr lang="ar-AE" dirty="0">
                <a:cs typeface="B Nazanin" pitchFamily="2" charset="-78"/>
              </a:rPr>
            </a:br>
            <a:r>
              <a:rPr lang="en-GB" dirty="0">
                <a:cs typeface="B Nazanin" pitchFamily="2" charset="-78"/>
              </a:rPr>
              <a:t>o </a:t>
            </a:r>
            <a:r>
              <a:rPr lang="ar-AE" dirty="0">
                <a:cs typeface="B Nazanin" pitchFamily="2" charset="-78"/>
              </a:rPr>
              <a:t>غربالگري نوجوانان فعال جنسی براي بیماري هاي منتقله از راه جنسی  </a:t>
            </a:r>
            <a:br>
              <a:rPr lang="ar-AE" dirty="0">
                <a:cs typeface="B Nazanin" pitchFamily="2" charset="-78"/>
              </a:rPr>
            </a:br>
            <a:r>
              <a:rPr lang="en-GB" b="1" u="sng" dirty="0">
                <a:cs typeface="B Nazanin" pitchFamily="2" charset="-78"/>
              </a:rPr>
              <a:t>o </a:t>
            </a:r>
            <a:r>
              <a:rPr lang="ar-AE" b="1" u="sng" dirty="0">
                <a:cs typeface="B Nazanin" pitchFamily="2" charset="-78"/>
              </a:rPr>
              <a:t>سرولوژي براي سیفیلیس در صورتی که: </a:t>
            </a:r>
            <a:r>
              <a:rPr lang="ar-AE" dirty="0">
                <a:cs typeface="B Nazanin" pitchFamily="2" charset="-78"/>
              </a:rPr>
              <a:t> </a:t>
            </a:r>
            <a:br>
              <a:rPr lang="ar-AE" dirty="0">
                <a:cs typeface="B Nazanin" pitchFamily="2" charset="-78"/>
              </a:rPr>
            </a:br>
            <a:r>
              <a:rPr lang="ar-AE" dirty="0">
                <a:cs typeface="B Nazanin" pitchFamily="2" charset="-78"/>
              </a:rPr>
              <a:t>ـ زندگی در منطقه آندمیک  </a:t>
            </a:r>
            <a:br>
              <a:rPr lang="ar-AE" dirty="0">
                <a:cs typeface="B Nazanin" pitchFamily="2" charset="-78"/>
              </a:rPr>
            </a:br>
            <a:r>
              <a:rPr lang="ar-AE" dirty="0">
                <a:cs typeface="B Nazanin" pitchFamily="2" charset="-78"/>
              </a:rPr>
              <a:t>ـ سابقه سایر بیماري هاي منتقله از راه جنسی  </a:t>
            </a:r>
            <a:br>
              <a:rPr lang="ar-AE" dirty="0">
                <a:cs typeface="B Nazanin" pitchFamily="2" charset="-78"/>
              </a:rPr>
            </a:br>
            <a:r>
              <a:rPr lang="ar-AE" dirty="0">
                <a:cs typeface="B Nazanin" pitchFamily="2" charset="-78"/>
              </a:rPr>
              <a:t>ـ تغییر شریک جنسی   </a:t>
            </a:r>
            <a:br>
              <a:rPr lang="ar-AE" dirty="0">
                <a:cs typeface="B Nazanin" pitchFamily="2" charset="-78"/>
              </a:rPr>
            </a:br>
            <a:r>
              <a:rPr lang="ar-AE" dirty="0">
                <a:cs typeface="B Nazanin" pitchFamily="2" charset="-78"/>
              </a:rPr>
              <a:t>ـ شریک جنسی از نظر ایدز پرخطر باشد </a:t>
            </a:r>
            <a:br>
              <a:rPr lang="ar-AE" dirty="0">
                <a:cs typeface="B Nazanin" pitchFamily="2" charset="-78"/>
              </a:rPr>
            </a:br>
            <a:r>
              <a:rPr lang="ar-AE" dirty="0">
                <a:cs typeface="B Nazanin" pitchFamily="2" charset="-78"/>
              </a:rPr>
              <a:t>ـ پاپ اسمیر براي افرادیکه فعالیت جنسی دارند </a:t>
            </a:r>
            <a:br>
              <a:rPr lang="ar-AE" dirty="0">
                <a:cs typeface="B Nazanin" pitchFamily="2" charset="-78"/>
              </a:rPr>
            </a:br>
            <a:r>
              <a:rPr lang="en-GB" b="1" u="sng" dirty="0">
                <a:cs typeface="B Nazanin" pitchFamily="2" charset="-78"/>
              </a:rPr>
              <a:t>o </a:t>
            </a:r>
            <a:r>
              <a:rPr lang="ar-AE" b="1" u="sng" dirty="0">
                <a:cs typeface="B Nazanin" pitchFamily="2" charset="-78"/>
              </a:rPr>
              <a:t>تست پوستی سل در صورت: </a:t>
            </a:r>
            <a:r>
              <a:rPr lang="ar-AE" dirty="0">
                <a:cs typeface="B Nazanin" pitchFamily="2" charset="-78"/>
              </a:rPr>
              <a:t> </a:t>
            </a:r>
            <a:br>
              <a:rPr lang="ar-AE" dirty="0">
                <a:cs typeface="B Nazanin" pitchFamily="2" charset="-78"/>
              </a:rPr>
            </a:br>
            <a:r>
              <a:rPr lang="ar-AE" dirty="0">
                <a:cs typeface="B Nazanin" pitchFamily="2" charset="-78"/>
              </a:rPr>
              <a:t>ـ زندگی یا مهاجرت از منطقه </a:t>
            </a:r>
            <a:r>
              <a:rPr lang="fa-IR" dirty="0">
                <a:cs typeface="B Nazanin" pitchFamily="2" charset="-78"/>
              </a:rPr>
              <a:t>آندمیک</a:t>
            </a:r>
          </a:p>
          <a:p>
            <a:pPr marL="0" indent="0" algn="r" rtl="1">
              <a:buNone/>
            </a:pPr>
            <a:r>
              <a:rPr lang="ar-AE" dirty="0">
                <a:cs typeface="B Nazanin" pitchFamily="2" charset="-78"/>
              </a:rPr>
              <a:t>-بی خانمانی</a:t>
            </a:r>
            <a:br>
              <a:rPr lang="ar-AE" dirty="0">
                <a:cs typeface="B Nazanin" pitchFamily="2" charset="-78"/>
              </a:rPr>
            </a:br>
            <a:r>
              <a:rPr lang="ar-AE" dirty="0">
                <a:cs typeface="B Nazanin" pitchFamily="2" charset="-78"/>
              </a:rPr>
              <a:t>-زندانی بودن</a:t>
            </a:r>
            <a:br>
              <a:rPr lang="ar-AE" dirty="0">
                <a:cs typeface="B Nazanin" pitchFamily="2" charset="-78"/>
              </a:rPr>
            </a:br>
            <a:r>
              <a:rPr lang="ar-AE" dirty="0">
                <a:cs typeface="B Nazanin" pitchFamily="2" charset="-78"/>
              </a:rPr>
              <a:t>-کار در سیستم مراقبت های بهداشتی</a:t>
            </a:r>
            <a:br>
              <a:rPr lang="ar-AE" dirty="0">
                <a:cs typeface="B Nazanin" pitchFamily="2" charset="-78"/>
              </a:rPr>
            </a:br>
            <a:r>
              <a:rPr lang="ar-AE" dirty="0">
                <a:cs typeface="B Nazanin" pitchFamily="2" charset="-78"/>
              </a:rPr>
              <a:t>-تماس با بیمار سل فعال</a:t>
            </a:r>
            <a:endParaRPr lang="en-US" dirty="0">
              <a:cs typeface="B Nazanin" pitchFamily="2" charset="-78"/>
            </a:endParaRPr>
          </a:p>
        </p:txBody>
      </p:sp>
    </p:spTree>
    <p:extLst>
      <p:ext uri="{BB962C8B-B14F-4D97-AF65-F5344CB8AC3E}">
        <p14:creationId xmlns:p14="http://schemas.microsoft.com/office/powerpoint/2010/main" val="33205483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20B5F7-2015-DF48-5255-AB3C19B3DB20}"/>
              </a:ext>
            </a:extLst>
          </p:cNvPr>
          <p:cNvSpPr>
            <a:spLocks noGrp="1"/>
          </p:cNvSpPr>
          <p:nvPr>
            <p:ph idx="1"/>
          </p:nvPr>
        </p:nvSpPr>
        <p:spPr/>
        <p:txBody>
          <a:bodyPr/>
          <a:lstStyle/>
          <a:p>
            <a:pPr marL="0" indent="0" algn="r" rtl="1">
              <a:buNone/>
            </a:pPr>
            <a:r>
              <a:rPr lang="fa-IR" b="1" dirty="0">
                <a:cs typeface="B Nazanin" pitchFamily="2" charset="-78"/>
              </a:rPr>
              <a:t>منبع:</a:t>
            </a:r>
          </a:p>
          <a:p>
            <a:pPr marL="0" indent="0" algn="r" rtl="1">
              <a:buNone/>
            </a:pPr>
            <a:endParaRPr lang="fa-IR" b="1" dirty="0">
              <a:cs typeface="B Nazanin" pitchFamily="2" charset="-78"/>
            </a:endParaRPr>
          </a:p>
          <a:p>
            <a:pPr marL="0" indent="0" algn="r" rtl="1">
              <a:lnSpc>
                <a:spcPct val="150000"/>
              </a:lnSpc>
              <a:buNone/>
            </a:pPr>
            <a:r>
              <a:rPr lang="fa-IR" dirty="0">
                <a:cs typeface="B Nazanin" pitchFamily="2" charset="-78"/>
              </a:rPr>
              <a:t> </a:t>
            </a:r>
            <a:r>
              <a:rPr lang="fa-IR" sz="2400" dirty="0">
                <a:cs typeface="B Nazanin" pitchFamily="2" charset="-78"/>
              </a:rPr>
              <a:t>کتاب جامع بهداشت عمومی</a:t>
            </a:r>
          </a:p>
          <a:p>
            <a:pPr marL="0" indent="0" algn="r" rtl="1">
              <a:lnSpc>
                <a:spcPct val="150000"/>
              </a:lnSpc>
              <a:buNone/>
            </a:pPr>
            <a:r>
              <a:rPr lang="ar-AE" sz="2400" dirty="0">
                <a:cs typeface="B Nazanin" pitchFamily="2" charset="-78"/>
              </a:rPr>
              <a:t>منابع مورد استفاده و پیشنهادي براي مطالعه بیشتر: </a:t>
            </a:r>
            <a:br>
              <a:rPr lang="ar-AE" sz="2400" dirty="0">
                <a:cs typeface="B Nazanin" pitchFamily="2" charset="-78"/>
              </a:rPr>
            </a:br>
            <a:r>
              <a:rPr lang="ar-AE" sz="2400" dirty="0">
                <a:cs typeface="B Nazanin" pitchFamily="2" charset="-78"/>
              </a:rPr>
              <a:t>ـ گزارشات سازمان جهانی بهداشت 2018-2015. </a:t>
            </a:r>
            <a:br>
              <a:rPr lang="ar-AE" sz="2400" dirty="0">
                <a:cs typeface="B Nazanin" pitchFamily="2" charset="-78"/>
              </a:rPr>
            </a:br>
            <a:r>
              <a:rPr lang="ar-AE" sz="2400" dirty="0">
                <a:cs typeface="B Nazanin" pitchFamily="2" charset="-78"/>
              </a:rPr>
              <a:t>ـ انجمن تنظیم خانواده جمهوري اسلامی ایران، ارزیابی نیاز هاي بهداشت باروري نوجوانان دختر در شهر تهران، اردیبهشت</a:t>
            </a:r>
            <a:endParaRPr lang="en-US" sz="2400" dirty="0">
              <a:cs typeface="B Nazanin" pitchFamily="2" charset="-78"/>
            </a:endParaRPr>
          </a:p>
        </p:txBody>
      </p:sp>
    </p:spTree>
    <p:extLst>
      <p:ext uri="{BB962C8B-B14F-4D97-AF65-F5344CB8AC3E}">
        <p14:creationId xmlns:p14="http://schemas.microsoft.com/office/powerpoint/2010/main" val="18509664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9C7C9-2279-D68B-F5DE-F4333DAB07D7}"/>
              </a:ext>
            </a:extLst>
          </p:cNvPr>
          <p:cNvSpPr>
            <a:spLocks noGrp="1"/>
          </p:cNvSpPr>
          <p:nvPr>
            <p:ph type="title"/>
          </p:nvPr>
        </p:nvSpPr>
        <p:spPr>
          <a:xfrm>
            <a:off x="6096000" y="3766704"/>
            <a:ext cx="10515600" cy="1857685"/>
          </a:xfrm>
        </p:spPr>
        <p:txBody>
          <a:bodyPr>
            <a:normAutofit/>
          </a:bodyPr>
          <a:lstStyle/>
          <a:p>
            <a:r>
              <a:rPr lang="fa-IR" sz="5400" dirty="0">
                <a:cs typeface="B Nazanin" pitchFamily="2" charset="-78"/>
              </a:rPr>
              <a:t>ممنون از توجهتون</a:t>
            </a:r>
            <a:r>
              <a:rPr lang="fa-IR" sz="4800" dirty="0">
                <a:cs typeface="B Nazanin" pitchFamily="2" charset="-78"/>
              </a:rPr>
              <a:t>🌺</a:t>
            </a:r>
            <a:endParaRPr lang="en-US" sz="4800" dirty="0">
              <a:cs typeface="B Nazanin" pitchFamily="2" charset="-78"/>
            </a:endParaRPr>
          </a:p>
        </p:txBody>
      </p:sp>
    </p:spTree>
    <p:extLst>
      <p:ext uri="{BB962C8B-B14F-4D97-AF65-F5344CB8AC3E}">
        <p14:creationId xmlns:p14="http://schemas.microsoft.com/office/powerpoint/2010/main" val="41988900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D2E2265-5482-628A-BBEF-58173E0DA937}"/>
              </a:ext>
            </a:extLst>
          </p:cNvPr>
          <p:cNvSpPr>
            <a:spLocks noGrp="1"/>
          </p:cNvSpPr>
          <p:nvPr>
            <p:ph idx="1"/>
          </p:nvPr>
        </p:nvSpPr>
        <p:spPr/>
        <p:txBody>
          <a:bodyPr/>
          <a:lstStyle/>
          <a:p>
            <a:endParaRPr lang="en-US"/>
          </a:p>
          <a:p>
            <a:pPr lvl="7"/>
            <a:endParaRPr lang="en-US"/>
          </a:p>
        </p:txBody>
      </p:sp>
      <p:sp>
        <p:nvSpPr>
          <p:cNvPr id="7" name="Title 1">
            <a:extLst>
              <a:ext uri="{FF2B5EF4-FFF2-40B4-BE49-F238E27FC236}">
                <a16:creationId xmlns:a16="http://schemas.microsoft.com/office/drawing/2014/main" id="{FA2A8992-E5CA-3A92-7A91-95909669E23A}"/>
              </a:ext>
            </a:extLst>
          </p:cNvPr>
          <p:cNvSpPr txBox="1">
            <a:spLocks noGrp="1"/>
          </p:cNvSpPr>
          <p:nvPr>
            <p:ph type="title"/>
          </p:nvPr>
        </p:nvSpPr>
        <p:spPr>
          <a:xfrm>
            <a:off x="838201" y="1394994"/>
            <a:ext cx="10820400" cy="3893237"/>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lnSpc>
                <a:spcPct val="150000"/>
              </a:lnSpc>
            </a:pPr>
            <a:r>
              <a:rPr lang="ar-AE" sz="3600" b="1" dirty="0">
                <a:cs typeface="B Nazanin" pitchFamily="2" charset="-78"/>
              </a:rPr>
              <a:t>مقدّمه و بیان مسئله</a:t>
            </a:r>
            <a:br>
              <a:rPr lang="fa-IR" sz="3100" b="1" dirty="0">
                <a:cs typeface="B Nazanin" pitchFamily="2" charset="-78"/>
              </a:rPr>
            </a:br>
            <a:br>
              <a:rPr lang="ar-AE" sz="3100" b="1" dirty="0">
                <a:cs typeface="B Nazanin" pitchFamily="2" charset="-78"/>
              </a:rPr>
            </a:br>
            <a:r>
              <a:rPr lang="ar-AE" sz="3100" dirty="0">
                <a:cs typeface="B Nazanin" pitchFamily="2" charset="-78"/>
              </a:rPr>
              <a:t>غالبا تصور می شود که نوجوانان یا افراد بین ده تا 19 ساله، گروه سالمی هستند. در حالی که نوجوانان</a:t>
            </a:r>
            <a:r>
              <a:rPr lang="fa-IR" sz="3100" dirty="0">
                <a:cs typeface="B Nazanin" pitchFamily="2" charset="-78"/>
              </a:rPr>
              <a:t> </a:t>
            </a:r>
            <a:r>
              <a:rPr lang="ar-AE" sz="3100" dirty="0">
                <a:cs typeface="B Nazanin" pitchFamily="2" charset="-78"/>
              </a:rPr>
              <a:t>بسیاري در اثر تصادفات، خودکشی، خشونت، بارداري و عوارض آن و سایر بیماري هایی که قابل</a:t>
            </a:r>
            <a:r>
              <a:rPr lang="fa-IR" sz="3100" dirty="0">
                <a:cs typeface="B Nazanin" pitchFamily="2" charset="-78"/>
              </a:rPr>
              <a:t> </a:t>
            </a:r>
            <a:r>
              <a:rPr lang="ar-AE" sz="3100" dirty="0">
                <a:cs typeface="B Nazanin" pitchFamily="2" charset="-78"/>
              </a:rPr>
              <a:t>پیشگیري یا قابل درمان هستند به طور زودرس، جان خود را از دست می دهند. تعداد بیشتري از</a:t>
            </a:r>
            <a:r>
              <a:rPr lang="fa-IR" sz="3100" dirty="0">
                <a:cs typeface="B Nazanin" pitchFamily="2" charset="-78"/>
              </a:rPr>
              <a:t> </a:t>
            </a:r>
            <a:r>
              <a:rPr lang="ar-AE" sz="3100" dirty="0">
                <a:cs typeface="B Nazanin" pitchFamily="2" charset="-78"/>
              </a:rPr>
              <a:t>نوجوانان از بیماري هاي مزمن و ناتوانی در رنج هستند. بعلاوه بیماري هاي جدي زیادي، ریشه در دوران نوجوانی دارند. به طور مثال مصرف دخانیات، الکل، بیماري هاي منتقله از راه جنسی و همچنین ایدز، عادات ناجور غذا خوردن و ورزش نکردن در این دوره منجر به بیماري یا مرگ زودرس در سال</a:t>
            </a:r>
            <a:r>
              <a:rPr lang="fa-IR" sz="3100" dirty="0">
                <a:cs typeface="B Nazanin" pitchFamily="2" charset="-78"/>
              </a:rPr>
              <a:t>‌</a:t>
            </a:r>
            <a:r>
              <a:rPr lang="ar-AE" sz="3100" dirty="0">
                <a:cs typeface="B Nazanin" pitchFamily="2" charset="-78"/>
              </a:rPr>
              <a:t>هاي بعدي عمر می شود</a:t>
            </a:r>
            <a:r>
              <a:rPr lang="ar-AE" dirty="0">
                <a:cs typeface="B Nazanin" pitchFamily="2" charset="-78"/>
              </a:rPr>
              <a:t>.</a:t>
            </a:r>
            <a:endParaRPr lang="en-US" dirty="0">
              <a:cs typeface="B Nazanin" pitchFamily="2" charset="-78"/>
            </a:endParaRPr>
          </a:p>
        </p:txBody>
      </p:sp>
    </p:spTree>
    <p:extLst>
      <p:ext uri="{BB962C8B-B14F-4D97-AF65-F5344CB8AC3E}">
        <p14:creationId xmlns:p14="http://schemas.microsoft.com/office/powerpoint/2010/main" val="40503649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A86FB-A2D2-8416-905A-104469491A54}"/>
              </a:ext>
            </a:extLst>
          </p:cNvPr>
          <p:cNvSpPr>
            <a:spLocks noGrp="1"/>
          </p:cNvSpPr>
          <p:nvPr>
            <p:ph type="title"/>
          </p:nvPr>
        </p:nvSpPr>
        <p:spPr/>
        <p:txBody>
          <a:bodyPr/>
          <a:lstStyle/>
          <a:p>
            <a:pPr algn="ctr"/>
            <a:r>
              <a:rPr lang="fa-IR" dirty="0"/>
              <a:t>آگهی</a:t>
            </a:r>
            <a:endParaRPr lang="en-US" dirty="0"/>
          </a:p>
        </p:txBody>
      </p:sp>
      <p:pic>
        <p:nvPicPr>
          <p:cNvPr id="5" name="Content Placeholder 4">
            <a:extLst>
              <a:ext uri="{FF2B5EF4-FFF2-40B4-BE49-F238E27FC236}">
                <a16:creationId xmlns:a16="http://schemas.microsoft.com/office/drawing/2014/main" id="{F8267D71-83EC-C7EB-E27D-6E339B7AE8D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49903" y="1825625"/>
            <a:ext cx="7292193" cy="4351338"/>
          </a:xfrm>
        </p:spPr>
      </p:pic>
    </p:spTree>
    <p:extLst>
      <p:ext uri="{BB962C8B-B14F-4D97-AF65-F5344CB8AC3E}">
        <p14:creationId xmlns:p14="http://schemas.microsoft.com/office/powerpoint/2010/main" val="14495281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ED513-F278-2356-114E-FA53DCC110E3}"/>
              </a:ext>
            </a:extLst>
          </p:cNvPr>
          <p:cNvSpPr>
            <a:spLocks noGrp="1"/>
          </p:cNvSpPr>
          <p:nvPr>
            <p:ph type="title"/>
          </p:nvPr>
        </p:nvSpPr>
        <p:spPr/>
        <p:txBody>
          <a:bodyPr/>
          <a:lstStyle/>
          <a:p>
            <a:pPr algn="ctr"/>
            <a:r>
              <a:rPr lang="fa-IR" dirty="0"/>
              <a:t>آگهی</a:t>
            </a:r>
            <a:endParaRPr lang="en-US" dirty="0"/>
          </a:p>
        </p:txBody>
      </p:sp>
      <p:pic>
        <p:nvPicPr>
          <p:cNvPr id="5" name="Content Placeholder 4">
            <a:extLst>
              <a:ext uri="{FF2B5EF4-FFF2-40B4-BE49-F238E27FC236}">
                <a16:creationId xmlns:a16="http://schemas.microsoft.com/office/drawing/2014/main" id="{92A445AE-5A8B-84AC-37F0-1F5DCE18E54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70308" y="1825625"/>
            <a:ext cx="8651383" cy="4351338"/>
          </a:xfrm>
        </p:spPr>
      </p:pic>
    </p:spTree>
    <p:extLst>
      <p:ext uri="{BB962C8B-B14F-4D97-AF65-F5344CB8AC3E}">
        <p14:creationId xmlns:p14="http://schemas.microsoft.com/office/powerpoint/2010/main" val="19900458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A7AA55-5ED5-9B43-8E5D-ACAA9AA9B630}"/>
              </a:ext>
            </a:extLst>
          </p:cNvPr>
          <p:cNvSpPr>
            <a:spLocks noGrp="1"/>
          </p:cNvSpPr>
          <p:nvPr>
            <p:ph type="title"/>
          </p:nvPr>
        </p:nvSpPr>
        <p:spPr/>
        <p:txBody>
          <a:bodyPr/>
          <a:lstStyle/>
          <a:p>
            <a:pPr algn="ctr"/>
            <a:r>
              <a:rPr lang="fa-IR" dirty="0"/>
              <a:t>آگهی</a:t>
            </a:r>
            <a:endParaRPr lang="en-US" dirty="0"/>
          </a:p>
        </p:txBody>
      </p:sp>
      <p:pic>
        <p:nvPicPr>
          <p:cNvPr id="5" name="Content Placeholder 4">
            <a:extLst>
              <a:ext uri="{FF2B5EF4-FFF2-40B4-BE49-F238E27FC236}">
                <a16:creationId xmlns:a16="http://schemas.microsoft.com/office/drawing/2014/main" id="{EC71E3C0-4428-D4EB-E5FC-02821D1DD55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95108" y="1825625"/>
            <a:ext cx="5801784" cy="4351338"/>
          </a:xfrm>
        </p:spPr>
      </p:pic>
    </p:spTree>
    <p:extLst>
      <p:ext uri="{BB962C8B-B14F-4D97-AF65-F5344CB8AC3E}">
        <p14:creationId xmlns:p14="http://schemas.microsoft.com/office/powerpoint/2010/main" val="1165239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FEC7F25-4679-DFE1-98A8-47FA2DE75DC8}"/>
              </a:ext>
            </a:extLst>
          </p:cNvPr>
          <p:cNvSpPr>
            <a:spLocks noGrp="1"/>
          </p:cNvSpPr>
          <p:nvPr>
            <p:ph idx="1"/>
          </p:nvPr>
        </p:nvSpPr>
        <p:spPr>
          <a:xfrm>
            <a:off x="1391639" y="426768"/>
            <a:ext cx="10465130" cy="5603669"/>
          </a:xfrm>
        </p:spPr>
        <p:txBody>
          <a:bodyPr>
            <a:noAutofit/>
          </a:bodyPr>
          <a:lstStyle/>
          <a:p>
            <a:pPr marL="0" indent="0" algn="r" rtl="1">
              <a:lnSpc>
                <a:spcPct val="150000"/>
              </a:lnSpc>
              <a:buNone/>
            </a:pPr>
            <a:r>
              <a:rPr lang="ar-AE" b="1" dirty="0">
                <a:latin typeface="Tahoma" pitchFamily="34" charset="0"/>
                <a:ea typeface="Tahoma" pitchFamily="34" charset="0"/>
                <a:cs typeface="B Nazanin" pitchFamily="2" charset="-78"/>
              </a:rPr>
              <a:t>تعریف بلوغ</a:t>
            </a:r>
            <a:r>
              <a:rPr lang="ar-AE" dirty="0">
                <a:latin typeface="Tahoma" pitchFamily="34" charset="0"/>
                <a:ea typeface="Tahoma" pitchFamily="34" charset="0"/>
                <a:cs typeface="B Nazanin" pitchFamily="2" charset="-78"/>
              </a:rPr>
              <a:t> </a:t>
            </a:r>
            <a:br>
              <a:rPr lang="ar-AE" sz="2000" dirty="0">
                <a:latin typeface="Tahoma" pitchFamily="34" charset="0"/>
                <a:ea typeface="Tahoma" pitchFamily="34" charset="0"/>
                <a:cs typeface="B Nazanin" pitchFamily="2" charset="-78"/>
              </a:rPr>
            </a:br>
            <a:r>
              <a:rPr lang="ar-AE" sz="2400" dirty="0">
                <a:latin typeface="Tahoma" pitchFamily="34" charset="0"/>
                <a:ea typeface="Tahoma" pitchFamily="34" charset="0"/>
                <a:cs typeface="B Nazanin" pitchFamily="2" charset="-78"/>
              </a:rPr>
              <a:t>بلوغ در لغت به معنی رسیدگی و پختگی است. بدیهی است با توجه به تعریف سلامت، بلوغ در ابعاد</a:t>
            </a:r>
            <a:r>
              <a:rPr lang="en-US" sz="2400" dirty="0">
                <a:latin typeface="Tahoma" pitchFamily="34" charset="0"/>
                <a:ea typeface="Tahoma" pitchFamily="34" charset="0"/>
                <a:cs typeface="B Nazanin" pitchFamily="2" charset="-78"/>
              </a:rPr>
              <a:t> </a:t>
            </a:r>
            <a:r>
              <a:rPr lang="ar-AE" sz="2400" dirty="0">
                <a:latin typeface="Tahoma" pitchFamily="34" charset="0"/>
                <a:ea typeface="Tahoma" pitchFamily="34" charset="0"/>
                <a:cs typeface="B Nazanin" pitchFamily="2" charset="-78"/>
              </a:rPr>
              <a:t>جسمانی، روانی عاطفی، معنوي و اجتماعی و در سنین نوجوانی، پی ریزي می شود. </a:t>
            </a:r>
            <a:endParaRPr lang="fa-IR" sz="2400" dirty="0">
              <a:latin typeface="Tahoma" pitchFamily="34" charset="0"/>
              <a:ea typeface="Tahoma" pitchFamily="34" charset="0"/>
              <a:cs typeface="B Nazanin" pitchFamily="2" charset="-78"/>
            </a:endParaRPr>
          </a:p>
          <a:p>
            <a:pPr marL="0" indent="0" algn="r" rtl="1">
              <a:lnSpc>
                <a:spcPct val="150000"/>
              </a:lnSpc>
              <a:buNone/>
            </a:pPr>
            <a:endParaRPr lang="fa-IR" sz="800" dirty="0">
              <a:latin typeface="Tahoma" pitchFamily="34" charset="0"/>
              <a:ea typeface="Tahoma" pitchFamily="34" charset="0"/>
              <a:cs typeface="B Nazanin" pitchFamily="2" charset="-78"/>
            </a:endParaRPr>
          </a:p>
          <a:p>
            <a:pPr marL="0" indent="0" algn="r" rtl="1">
              <a:lnSpc>
                <a:spcPct val="200000"/>
              </a:lnSpc>
              <a:buNone/>
            </a:pPr>
            <a:r>
              <a:rPr lang="ar-AE" b="1" dirty="0">
                <a:latin typeface="Tahoma" pitchFamily="34" charset="0"/>
                <a:ea typeface="Tahoma" pitchFamily="34" charset="0"/>
                <a:cs typeface="B Nazanin" pitchFamily="2" charset="-78"/>
              </a:rPr>
              <a:t>چرا بهداشت نوجوانان اهمیت دارد</a:t>
            </a:r>
            <a:r>
              <a:rPr lang="ar-AE" dirty="0">
                <a:latin typeface="Tahoma" pitchFamily="34" charset="0"/>
                <a:ea typeface="Tahoma" pitchFamily="34" charset="0"/>
                <a:cs typeface="B Nazanin" pitchFamily="2" charset="-78"/>
              </a:rPr>
              <a:t>؟ </a:t>
            </a:r>
            <a:endParaRPr lang="en-US" dirty="0">
              <a:latin typeface="Tahoma" pitchFamily="34" charset="0"/>
              <a:ea typeface="Tahoma" pitchFamily="34" charset="0"/>
              <a:cs typeface="B Nazanin" pitchFamily="2" charset="-78"/>
            </a:endParaRPr>
          </a:p>
          <a:p>
            <a:pPr marL="0" indent="0" algn="r" rtl="1">
              <a:lnSpc>
                <a:spcPct val="150000"/>
              </a:lnSpc>
              <a:buNone/>
            </a:pPr>
            <a:r>
              <a:rPr lang="ar-AE" sz="2400" dirty="0">
                <a:latin typeface="Tahoma" pitchFamily="34" charset="0"/>
                <a:ea typeface="Tahoma" pitchFamily="34" charset="0"/>
                <a:cs typeface="B Nazanin" pitchFamily="2" charset="-78"/>
              </a:rPr>
              <a:t>1 ـ دنیاي امروز، نوجوانان بیشتري نسبت به سایر زمان ها دارد. با پیشرفت در بهبود سلامت کودکان و کاهش مرگ و میر دوران کودکی، جمعیت نوجوانان افزایش یافته است ولی در عین حال، حجم مرگ و میر دوره نوجوانی بیش از پیش خود را نشان می دهد و نیاز به پرداختن</a:t>
            </a:r>
            <a:r>
              <a:rPr lang="fa-IR" sz="2400" dirty="0">
                <a:latin typeface="Tahoma" pitchFamily="34" charset="0"/>
                <a:ea typeface="Tahoma" pitchFamily="34" charset="0"/>
                <a:cs typeface="B Nazanin" pitchFamily="2" charset="-78"/>
              </a:rPr>
              <a:t> موثر</a:t>
            </a:r>
            <a:r>
              <a:rPr lang="en-US" sz="2400" dirty="0">
                <a:latin typeface="Tahoma" pitchFamily="34" charset="0"/>
                <a:ea typeface="Tahoma" pitchFamily="34" charset="0"/>
                <a:cs typeface="B Nazanin" pitchFamily="2" charset="-78"/>
              </a:rPr>
              <a:t> </a:t>
            </a:r>
            <a:r>
              <a:rPr lang="ar-AE" sz="2400" dirty="0">
                <a:latin typeface="Tahoma" pitchFamily="34" charset="0"/>
                <a:ea typeface="Tahoma" pitchFamily="34" charset="0"/>
                <a:cs typeface="B Nazanin" pitchFamily="2" charset="-78"/>
              </a:rPr>
              <a:t>به سلامت نوجوانان را مورد تاکید قرار می دهد. </a:t>
            </a:r>
            <a:br>
              <a:rPr lang="ar-AE" sz="2400" dirty="0">
                <a:latin typeface="Tahoma" pitchFamily="34" charset="0"/>
                <a:ea typeface="Tahoma" pitchFamily="34" charset="0"/>
                <a:cs typeface="B Nazanin" pitchFamily="2" charset="-78"/>
              </a:rPr>
            </a:br>
            <a:r>
              <a:rPr lang="ar-AE" sz="2400" dirty="0">
                <a:latin typeface="Tahoma" pitchFamily="34" charset="0"/>
                <a:ea typeface="Tahoma" pitchFamily="34" charset="0"/>
                <a:cs typeface="B Nazanin" pitchFamily="2" charset="-78"/>
              </a:rPr>
              <a:t>2 ـ تاثیر دوره نو جوانی بر بقیه سال هاي زندگی حیاتی است. </a:t>
            </a:r>
            <a:br>
              <a:rPr lang="ar-AE" sz="2000" dirty="0">
                <a:latin typeface="Tahoma" pitchFamily="34" charset="0"/>
                <a:ea typeface="Tahoma" pitchFamily="34" charset="0"/>
                <a:cs typeface="B Nazanin" pitchFamily="2" charset="-78"/>
              </a:rPr>
            </a:br>
            <a:br>
              <a:rPr lang="ar-AE" sz="2000" dirty="0">
                <a:latin typeface="Tahoma" pitchFamily="34" charset="0"/>
                <a:ea typeface="Tahoma" pitchFamily="34" charset="0"/>
                <a:cs typeface="B Nazanin" pitchFamily="2" charset="-78"/>
              </a:rPr>
            </a:br>
            <a:endParaRPr lang="en-US" sz="2000" dirty="0">
              <a:latin typeface="Tahoma" pitchFamily="34" charset="0"/>
              <a:ea typeface="Tahoma" pitchFamily="34" charset="0"/>
              <a:cs typeface="B Nazanin" pitchFamily="2" charset="-78"/>
            </a:endParaRPr>
          </a:p>
        </p:txBody>
      </p:sp>
    </p:spTree>
    <p:extLst>
      <p:ext uri="{BB962C8B-B14F-4D97-AF65-F5344CB8AC3E}">
        <p14:creationId xmlns:p14="http://schemas.microsoft.com/office/powerpoint/2010/main" val="32495620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FC01DB7-F7EF-C65A-CB29-BCE97B48E232}"/>
              </a:ext>
            </a:extLst>
          </p:cNvPr>
          <p:cNvSpPr>
            <a:spLocks noGrp="1"/>
          </p:cNvSpPr>
          <p:nvPr>
            <p:ph idx="1"/>
          </p:nvPr>
        </p:nvSpPr>
        <p:spPr>
          <a:xfrm>
            <a:off x="838200" y="720900"/>
            <a:ext cx="10515600" cy="5416200"/>
          </a:xfrm>
        </p:spPr>
        <p:txBody>
          <a:bodyPr>
            <a:normAutofit/>
          </a:bodyPr>
          <a:lstStyle/>
          <a:p>
            <a:pPr marL="0" indent="0" algn="just" rtl="1">
              <a:lnSpc>
                <a:spcPct val="150000"/>
              </a:lnSpc>
              <a:buNone/>
            </a:pPr>
            <a:r>
              <a:rPr lang="ar-AE" sz="2400" dirty="0">
                <a:cs typeface="B Nazanin" pitchFamily="2" charset="-78"/>
              </a:rPr>
              <a:t>در نظري کلی بر زندگی یک فرد، پی می بریم که در طی آن سه دوره نسبت به سایر سال هاي عمر از</a:t>
            </a:r>
            <a:r>
              <a:rPr lang="fa-IR" sz="2400" dirty="0">
                <a:cs typeface="B Nazanin" pitchFamily="2" charset="-78"/>
              </a:rPr>
              <a:t> </a:t>
            </a:r>
            <a:r>
              <a:rPr lang="ar-AE" sz="2400" dirty="0">
                <a:cs typeface="B Nazanin" pitchFamily="2" charset="-78"/>
              </a:rPr>
              <a:t>اهمیت بیشتري برخوردار است و تاثیر این دوره ها بر سال هاي بعدي، قطعی و حیاتی است. واحد زمان در این دوره ها با واحد زمان در سایر دوره ها یکسان نیست. اولین دوره مهم، دوره جنینی فرد است. فرد در مدت نه ماه اعضا و توانایی هایی را براي بقیه سال هاي عمر به دست می آورد و اگر در این مدت نتواند آن کفایت ها را کسب نماید چه بسا در مرحله جنینی و یا دوران خارج از رحم، زندگی سختی را در پیش داشته باشد. مثل فردي که در دوران جنینی نتواند از قلب سالم یا پاي سالمی برخوردار شود.</a:t>
            </a:r>
            <a:endParaRPr lang="en-US" sz="2400" dirty="0">
              <a:cs typeface="B Nazanin" pitchFamily="2" charset="-78"/>
            </a:endParaRPr>
          </a:p>
        </p:txBody>
      </p:sp>
    </p:spTree>
    <p:extLst>
      <p:ext uri="{BB962C8B-B14F-4D97-AF65-F5344CB8AC3E}">
        <p14:creationId xmlns:p14="http://schemas.microsoft.com/office/powerpoint/2010/main" val="16314398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DD2876-CED6-FB54-1D44-7671CB1DE8DB}"/>
              </a:ext>
            </a:extLst>
          </p:cNvPr>
          <p:cNvSpPr>
            <a:spLocks noGrp="1"/>
          </p:cNvSpPr>
          <p:nvPr>
            <p:ph idx="1"/>
          </p:nvPr>
        </p:nvSpPr>
        <p:spPr>
          <a:xfrm>
            <a:off x="838200" y="834984"/>
            <a:ext cx="10515600" cy="5341979"/>
          </a:xfrm>
        </p:spPr>
        <p:txBody>
          <a:bodyPr>
            <a:normAutofit/>
          </a:bodyPr>
          <a:lstStyle/>
          <a:p>
            <a:pPr marL="0" indent="0" algn="just" rtl="1">
              <a:lnSpc>
                <a:spcPct val="150000"/>
              </a:lnSpc>
              <a:buNone/>
            </a:pPr>
            <a:r>
              <a:rPr lang="ar-AE" sz="2400" dirty="0">
                <a:cs typeface="B Nazanin" pitchFamily="2" charset="-78"/>
              </a:rPr>
              <a:t>دومین دوره مهم، زمان تولد و اولین سال زندگی است. در زمان زایمان، تنفس در خلال دقایق اول، از  </a:t>
            </a:r>
            <a:br>
              <a:rPr lang="ar-AE" sz="2400" dirty="0">
                <a:cs typeface="B Nazanin" pitchFamily="2" charset="-78"/>
              </a:rPr>
            </a:br>
            <a:r>
              <a:rPr lang="ar-AE" sz="2400" dirty="0">
                <a:cs typeface="B Nazanin" pitchFamily="2" charset="-78"/>
              </a:rPr>
              <a:t>اهمیت ویژه اي برخوردار است. طولانی شدن این زمان موجب آسیب هاي طولانی مدت براي فرد خواهد شد و لذا همگی افراد یاري دهنده براي زایمان، سعی وافر بر تنفس نوزاد در لحظات اول را دارند. فرد در طی نه ماه از یک نوزاد حدود سه کیلویی به شیرخوار حدود نه کیلو می رسد و در این مدت از نظر کیفی، توانایی هاي بیشتري پیدا می کند. نوزادي که توان حرکت نداشت، در پایان سال اول می ایستد، راه می رود و حرف می زند.</a:t>
            </a:r>
            <a:r>
              <a:rPr lang="fa-IR" sz="2400" dirty="0">
                <a:cs typeface="B Nazanin" pitchFamily="2" charset="-78"/>
              </a:rPr>
              <a:t> </a:t>
            </a:r>
            <a:r>
              <a:rPr lang="ar-AE" sz="2400" dirty="0">
                <a:cs typeface="B Nazanin" pitchFamily="2" charset="-78"/>
              </a:rPr>
              <a:t>سومین مرحله ک دوره مهم فرد،دوره نوجوانی است که فرد از طریق گور از آن از کودکی به بزرگسالی وارد می‌شود.</a:t>
            </a:r>
            <a:r>
              <a:rPr lang="fa-IR" sz="2400" dirty="0">
                <a:cs typeface="B Nazanin" pitchFamily="2" charset="-78"/>
              </a:rPr>
              <a:t> </a:t>
            </a:r>
            <a:r>
              <a:rPr lang="ar-AE" sz="2400" dirty="0">
                <a:cs typeface="B Nazanin" pitchFamily="2" charset="-78"/>
              </a:rPr>
              <a:t>و توانایی ها و کفایت هایی را کسب می‌کند که در زندگی بزرگسالی از آنها استفاده کند و اگر نتواند،دوران بزرگسالی راحتی نخواهد داشت.</a:t>
            </a:r>
            <a:endParaRPr lang="fa-IR" sz="2400" dirty="0">
              <a:cs typeface="B Nazanin" pitchFamily="2" charset="-78"/>
            </a:endParaRPr>
          </a:p>
        </p:txBody>
      </p:sp>
    </p:spTree>
    <p:extLst>
      <p:ext uri="{BB962C8B-B14F-4D97-AF65-F5344CB8AC3E}">
        <p14:creationId xmlns:p14="http://schemas.microsoft.com/office/powerpoint/2010/main" val="23777351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E7927C4-37AA-EB94-EFB9-25CEF184BE26}"/>
              </a:ext>
            </a:extLst>
          </p:cNvPr>
          <p:cNvSpPr>
            <a:spLocks noGrp="1"/>
          </p:cNvSpPr>
          <p:nvPr>
            <p:ph idx="1"/>
          </p:nvPr>
        </p:nvSpPr>
        <p:spPr>
          <a:xfrm>
            <a:off x="838200" y="685800"/>
            <a:ext cx="10515600" cy="4351338"/>
          </a:xfrm>
        </p:spPr>
        <p:txBody>
          <a:bodyPr>
            <a:normAutofit lnSpcReduction="10000"/>
          </a:bodyPr>
          <a:lstStyle/>
          <a:p>
            <a:pPr marL="0" indent="0" algn="r" rtl="1">
              <a:buNone/>
            </a:pPr>
            <a:r>
              <a:rPr lang="ar-AE" b="1" dirty="0">
                <a:cs typeface="B Nazanin" pitchFamily="2" charset="-78"/>
              </a:rPr>
              <a:t>مسئله براي نوجوان چیست؟ </a:t>
            </a:r>
            <a:endParaRPr lang="fa-IR" b="1" dirty="0">
              <a:cs typeface="B Nazanin" pitchFamily="2" charset="-78"/>
            </a:endParaRPr>
          </a:p>
          <a:p>
            <a:pPr marL="0" indent="0" algn="just" rtl="1">
              <a:lnSpc>
                <a:spcPct val="150000"/>
              </a:lnSpc>
              <a:buNone/>
            </a:pPr>
            <a:br>
              <a:rPr lang="ar-AE" sz="2400" b="1" dirty="0">
                <a:cs typeface="B Nazanin" pitchFamily="2" charset="-78"/>
              </a:rPr>
            </a:br>
            <a:r>
              <a:rPr lang="ar-AE" sz="2400" dirty="0">
                <a:cs typeface="B Nazanin" pitchFamily="2" charset="-78"/>
              </a:rPr>
              <a:t>نوجوان تغییراتی در جسم و روح خود احساس می کند، سوالاتی براي او مطرح می شود و دچار اضطراب  </a:t>
            </a:r>
            <a:br>
              <a:rPr lang="ar-AE" sz="2400" dirty="0">
                <a:cs typeface="B Nazanin" pitchFamily="2" charset="-78"/>
              </a:rPr>
            </a:br>
            <a:r>
              <a:rPr lang="ar-AE" sz="2400" dirty="0">
                <a:cs typeface="B Nazanin" pitchFamily="2" charset="-78"/>
              </a:rPr>
              <a:t>می گردد. این علایم چیست که در من رخ می دهد؟ آیا این تغییرات طبیعی است؟ آیا در همه اتفاق می افتد؟</a:t>
            </a:r>
            <a:r>
              <a:rPr lang="fa-IR" sz="2400" dirty="0">
                <a:cs typeface="B Nazanin" pitchFamily="2" charset="-78"/>
              </a:rPr>
              <a:t> </a:t>
            </a:r>
            <a:r>
              <a:rPr lang="ar-AE" sz="2400" dirty="0">
                <a:cs typeface="B Nazanin" pitchFamily="2" charset="-78"/>
              </a:rPr>
              <a:t>چه تغییراتی طبیعی هستند؟ من چه کسی هستم؟... او نیاز به تطابق با این تغییرات دارد و حمایت و آرامش می خواهد.</a:t>
            </a:r>
            <a:r>
              <a:rPr lang="fa-IR" sz="2400" dirty="0">
                <a:cs typeface="B Nazanin" pitchFamily="2" charset="-78"/>
              </a:rPr>
              <a:t> </a:t>
            </a:r>
            <a:r>
              <a:rPr lang="ar-AE" sz="2400" dirty="0">
                <a:cs typeface="B Nazanin" pitchFamily="2" charset="-78"/>
              </a:rPr>
              <a:t>سوالات مطرح شده متنوع هستند از قبیل شرایط و وضعیت عادات ماهیانه، بیماري هاي عفونی، ایدز، حاملگی،نحوه تعامل با جنس دیگر و ...مطرح می‌شود و این امر نشان از نیاز نوجوان به دانستن و کسب آگاهی از تحولاتی است که در خود و اطراف او می‌گذرد.</a:t>
            </a:r>
            <a:endParaRPr lang="en-US" sz="2400" dirty="0">
              <a:cs typeface="B Nazanin" pitchFamily="2" charset="-78"/>
            </a:endParaRPr>
          </a:p>
        </p:txBody>
      </p:sp>
    </p:spTree>
    <p:extLst>
      <p:ext uri="{BB962C8B-B14F-4D97-AF65-F5344CB8AC3E}">
        <p14:creationId xmlns:p14="http://schemas.microsoft.com/office/powerpoint/2010/main" val="18166758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63A95E7-81FC-71AF-6C07-EB24CCCD2AB9}"/>
              </a:ext>
            </a:extLst>
          </p:cNvPr>
          <p:cNvSpPr>
            <a:spLocks noGrp="1"/>
          </p:cNvSpPr>
          <p:nvPr>
            <p:ph idx="1"/>
          </p:nvPr>
        </p:nvSpPr>
        <p:spPr>
          <a:xfrm>
            <a:off x="838200" y="415636"/>
            <a:ext cx="10515600" cy="5761327"/>
          </a:xfrm>
        </p:spPr>
        <p:txBody>
          <a:bodyPr>
            <a:normAutofit fontScale="25000" lnSpcReduction="20000"/>
          </a:bodyPr>
          <a:lstStyle/>
          <a:p>
            <a:pPr marL="0" indent="0" algn="r" rtl="1">
              <a:buNone/>
            </a:pPr>
            <a:r>
              <a:rPr lang="ar-AE" sz="11200" b="1" dirty="0">
                <a:cs typeface="B Nazanin" pitchFamily="2" charset="-78"/>
              </a:rPr>
              <a:t>بلوغ دختران</a:t>
            </a:r>
            <a:r>
              <a:rPr lang="fa-IR" sz="11200" b="1" dirty="0">
                <a:cs typeface="B Nazanin" pitchFamily="2" charset="-78"/>
              </a:rPr>
              <a:t>:</a:t>
            </a:r>
          </a:p>
          <a:p>
            <a:pPr marL="0" indent="0" algn="r" rtl="1">
              <a:lnSpc>
                <a:spcPct val="170000"/>
              </a:lnSpc>
              <a:buNone/>
            </a:pPr>
            <a:r>
              <a:rPr lang="ar-AE" sz="3600" b="1" dirty="0"/>
              <a:t>  </a:t>
            </a:r>
            <a:br>
              <a:rPr lang="ar-AE" sz="3600" b="1" dirty="0"/>
            </a:br>
            <a:r>
              <a:rPr lang="ar-AE" sz="9600" dirty="0">
                <a:cs typeface="B Nazanin" pitchFamily="2" charset="-78"/>
              </a:rPr>
              <a:t>عوامل موثر بر زمان شروع و ادامه بلوغ، فعالیت کلی بدن و ازجمله فعالیت غدد تیروئید و فوق کلیه، عوامل مربوط به</a:t>
            </a:r>
            <a:r>
              <a:rPr lang="fa-IR" sz="9600" dirty="0">
                <a:cs typeface="B Nazanin" pitchFamily="2" charset="-78"/>
              </a:rPr>
              <a:t> </a:t>
            </a:r>
            <a:r>
              <a:rPr lang="ar-AE" sz="9600" dirty="0">
                <a:cs typeface="B Nazanin" pitchFamily="2" charset="-78"/>
              </a:rPr>
              <a:t>تغذیه، بیماري هاي مزمن، محرکات بینایی، بزاقی، عاطفی و . . . تاثیر دارند. سن متوسط بلوغ در دختران 18ـ8 سال است. معرفه عمده، وراثت است ولی تعدادي عوامل دیگر در شروع و روند آن موثرند. وضعیت تغذیه، سلامت کلی، محل جغرافیایی، در معرض نور بودن، وضعیت روانی، از آن جمله اند. بلوغ در دختران چاق نسبتا زودتر شروع می شود. در دختران دچار سوء تغذیه شدید دیرتر آغاز می گردد. سکونت در روستا ها و مناطق نزدیک به استوا و ارتفاعات کم، بلوغ را تسریع می کند و دختران ساکن مناطق دور از استوا و ارتفاعات، بلوغ را دیرتر تجربه می کنند. در مجموع، نسبت به چند دهه قبل سن بلوغ قدري کاهش یافته است که تصور می شود به دلیل بهبود وضعیت تغذیه و شرایط زندگی سالم تر باشد. گاهی بلوغ در دختران خیلی چاق یا مبتلا به دیابت یا دختران ورزشکار دیرتر اتفاق می افتد.</a:t>
            </a:r>
            <a:endParaRPr lang="en-US" sz="9600" dirty="0">
              <a:cs typeface="B Nazanin" pitchFamily="2" charset="-78"/>
            </a:endParaRPr>
          </a:p>
        </p:txBody>
      </p:sp>
    </p:spTree>
    <p:extLst>
      <p:ext uri="{BB962C8B-B14F-4D97-AF65-F5344CB8AC3E}">
        <p14:creationId xmlns:p14="http://schemas.microsoft.com/office/powerpoint/2010/main" val="2772284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FD9CC83-4A5D-653E-61C7-5BA58D620C9C}"/>
              </a:ext>
            </a:extLst>
          </p:cNvPr>
          <p:cNvSpPr>
            <a:spLocks noGrp="1"/>
          </p:cNvSpPr>
          <p:nvPr>
            <p:ph idx="1"/>
          </p:nvPr>
        </p:nvSpPr>
        <p:spPr>
          <a:xfrm>
            <a:off x="-2438400" y="152400"/>
            <a:ext cx="14200342" cy="5752064"/>
          </a:xfrm>
        </p:spPr>
        <p:txBody>
          <a:bodyPr>
            <a:noAutofit/>
          </a:bodyPr>
          <a:lstStyle/>
          <a:p>
            <a:pPr marL="0" indent="0" algn="r" rtl="1">
              <a:buNone/>
            </a:pPr>
            <a:r>
              <a:rPr lang="ar-AE" b="1" dirty="0">
                <a:cs typeface="B Nazanin" pitchFamily="2" charset="-78"/>
              </a:rPr>
              <a:t>علایم بلوغ جسمانی دختران</a:t>
            </a:r>
            <a:r>
              <a:rPr lang="fa-IR" b="1" dirty="0">
                <a:cs typeface="B Nazanin" pitchFamily="2" charset="-78"/>
              </a:rPr>
              <a:t>:</a:t>
            </a:r>
          </a:p>
          <a:p>
            <a:pPr marL="0" indent="0" algn="r" rtl="1">
              <a:buNone/>
            </a:pPr>
            <a:endParaRPr lang="fa-IR" b="1" dirty="0">
              <a:cs typeface="B Nazanin" pitchFamily="2" charset="-78"/>
            </a:endParaRPr>
          </a:p>
          <a:p>
            <a:pPr algn="r" rtl="1"/>
            <a:r>
              <a:rPr lang="ar-AE" sz="2400" dirty="0">
                <a:cs typeface="B Nazanin" pitchFamily="2" charset="-78"/>
              </a:rPr>
              <a:t>رشد پستان ها </a:t>
            </a:r>
            <a:endParaRPr lang="fa-IR" sz="2400" dirty="0">
              <a:cs typeface="B Nazanin" pitchFamily="2" charset="-78"/>
            </a:endParaRPr>
          </a:p>
          <a:p>
            <a:pPr algn="r" rtl="1"/>
            <a:r>
              <a:rPr lang="ar-AE" sz="2400" dirty="0">
                <a:cs typeface="B Nazanin" pitchFamily="2" charset="-78"/>
              </a:rPr>
              <a:t>پیدایش مو هاي تناسلی و زیر بغل </a:t>
            </a:r>
            <a:endParaRPr lang="fa-IR" sz="2400" dirty="0">
              <a:cs typeface="B Nazanin" pitchFamily="2" charset="-78"/>
            </a:endParaRPr>
          </a:p>
          <a:p>
            <a:pPr algn="r" rtl="1"/>
            <a:r>
              <a:rPr lang="ar-AE" sz="2400" dirty="0">
                <a:cs typeface="B Nazanin" pitchFamily="2" charset="-78"/>
              </a:rPr>
              <a:t>تبدیل شکل کودکی بدن به بزرگسالی </a:t>
            </a:r>
            <a:endParaRPr lang="fa-IR" sz="2400" dirty="0">
              <a:cs typeface="B Nazanin" pitchFamily="2" charset="-78"/>
            </a:endParaRPr>
          </a:p>
          <a:p>
            <a:pPr algn="r" rtl="1"/>
            <a:r>
              <a:rPr lang="ar-AE" sz="2400" dirty="0">
                <a:cs typeface="B Nazanin" pitchFamily="2" charset="-78"/>
              </a:rPr>
              <a:t>تبدیل صداي کودکانه به زنانه</a:t>
            </a:r>
            <a:endParaRPr lang="fa-IR" sz="2400" dirty="0">
              <a:cs typeface="B Nazanin" pitchFamily="2" charset="-78"/>
            </a:endParaRPr>
          </a:p>
          <a:p>
            <a:pPr algn="r" rtl="1"/>
            <a:r>
              <a:rPr lang="ar-AE" sz="2400" dirty="0">
                <a:cs typeface="B Nazanin" pitchFamily="2" charset="-78"/>
              </a:rPr>
              <a:t>تغییرات و تحولات اسکلتی</a:t>
            </a:r>
            <a:endParaRPr lang="fa-IR" sz="2400" dirty="0">
              <a:cs typeface="B Nazanin" pitchFamily="2" charset="-78"/>
            </a:endParaRPr>
          </a:p>
          <a:p>
            <a:pPr algn="r" rtl="1"/>
            <a:r>
              <a:rPr lang="ar-AE" sz="2400" dirty="0">
                <a:cs typeface="B Nazanin" pitchFamily="2" charset="-78"/>
              </a:rPr>
              <a:t>رشد و تحول در غدد عرق و چربی</a:t>
            </a:r>
            <a:endParaRPr lang="fa-IR" sz="2400" dirty="0">
              <a:cs typeface="B Nazanin" pitchFamily="2" charset="-78"/>
            </a:endParaRPr>
          </a:p>
          <a:p>
            <a:pPr algn="r" rtl="1"/>
            <a:r>
              <a:rPr lang="ar-AE" sz="2400" dirty="0">
                <a:cs typeface="B Nazanin" pitchFamily="2" charset="-78"/>
              </a:rPr>
              <a:t>رشد و جهش سریع در قد و وزن</a:t>
            </a:r>
            <a:endParaRPr lang="fa-IR" sz="2400" dirty="0">
              <a:cs typeface="B Nazanin" pitchFamily="2" charset="-78"/>
            </a:endParaRPr>
          </a:p>
          <a:p>
            <a:pPr algn="r" rtl="1"/>
            <a:r>
              <a:rPr lang="ar-AE" sz="2400" dirty="0">
                <a:cs typeface="B Nazanin" pitchFamily="2" charset="-78"/>
              </a:rPr>
              <a:t>تغییر پراکندگی چربی در بدن</a:t>
            </a:r>
            <a:endParaRPr lang="fa-IR" sz="2400" dirty="0">
              <a:cs typeface="B Nazanin" pitchFamily="2" charset="-78"/>
            </a:endParaRPr>
          </a:p>
          <a:p>
            <a:pPr algn="r" rtl="1"/>
            <a:r>
              <a:rPr lang="ar-AE" sz="2400" dirty="0">
                <a:cs typeface="B Nazanin" pitchFamily="2" charset="-78"/>
              </a:rPr>
              <a:t>جوش جوانی </a:t>
            </a:r>
            <a:endParaRPr lang="fa-IR" sz="2400" dirty="0">
              <a:cs typeface="B Nazanin" pitchFamily="2" charset="-78"/>
            </a:endParaRPr>
          </a:p>
          <a:p>
            <a:pPr algn="r" rtl="1"/>
            <a:r>
              <a:rPr lang="ar-AE" sz="2400" dirty="0">
                <a:cs typeface="B Nazanin" pitchFamily="2" charset="-78"/>
              </a:rPr>
              <a:t>تمایل به جنس دیگر (جنس مخالف)  </a:t>
            </a:r>
            <a:endParaRPr lang="fa-IR" sz="2400" dirty="0">
              <a:cs typeface="B Nazanin" pitchFamily="2" charset="-78"/>
            </a:endParaRPr>
          </a:p>
          <a:p>
            <a:pPr algn="r" rtl="1"/>
            <a:r>
              <a:rPr lang="ar-AE" sz="2400" dirty="0">
                <a:cs typeface="B Nazanin" pitchFamily="2" charset="-78"/>
              </a:rPr>
              <a:t>قاعدگی (منارك)</a:t>
            </a:r>
            <a:r>
              <a:rPr lang="ar-AE" sz="2400" dirty="0"/>
              <a:t> </a:t>
            </a:r>
            <a:endParaRPr lang="en-US" sz="2400" dirty="0"/>
          </a:p>
        </p:txBody>
      </p:sp>
    </p:spTree>
    <p:extLst>
      <p:ext uri="{BB962C8B-B14F-4D97-AF65-F5344CB8AC3E}">
        <p14:creationId xmlns:p14="http://schemas.microsoft.com/office/powerpoint/2010/main" val="9096940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C07ACFB-D028-B9EB-5D6B-B03BC42D47BD}"/>
              </a:ext>
            </a:extLst>
          </p:cNvPr>
          <p:cNvSpPr>
            <a:spLocks noGrp="1"/>
          </p:cNvSpPr>
          <p:nvPr>
            <p:ph idx="1"/>
          </p:nvPr>
        </p:nvSpPr>
        <p:spPr>
          <a:xfrm>
            <a:off x="838200" y="228600"/>
            <a:ext cx="10515600" cy="6595073"/>
          </a:xfrm>
        </p:spPr>
        <p:txBody>
          <a:bodyPr>
            <a:normAutofit/>
          </a:bodyPr>
          <a:lstStyle/>
          <a:p>
            <a:pPr marL="0" indent="0" algn="r" rtl="1">
              <a:buNone/>
            </a:pPr>
            <a:r>
              <a:rPr lang="ar-AE" b="1" dirty="0">
                <a:cs typeface="B Nazanin" pitchFamily="2" charset="-78"/>
              </a:rPr>
              <a:t>لزوم مراجعه به پزشک</a:t>
            </a:r>
            <a:r>
              <a:rPr lang="fa-IR" b="1" dirty="0">
                <a:cs typeface="B Nazanin" pitchFamily="2" charset="-78"/>
              </a:rPr>
              <a:t>:</a:t>
            </a:r>
          </a:p>
          <a:p>
            <a:pPr marL="0" indent="0" algn="r" rtl="1">
              <a:buNone/>
            </a:pPr>
            <a:endParaRPr lang="fa-IR" sz="2400" dirty="0">
              <a:cs typeface="B Nazanin" pitchFamily="2" charset="-78"/>
            </a:endParaRPr>
          </a:p>
          <a:p>
            <a:pPr algn="just" rtl="1">
              <a:lnSpc>
                <a:spcPct val="100000"/>
              </a:lnSpc>
              <a:buFont typeface="Wingdings" pitchFamily="2" charset="2"/>
              <a:buChar char="Ø"/>
            </a:pPr>
            <a:r>
              <a:rPr lang="fa-IR" sz="2200" dirty="0">
                <a:cs typeface="B Nazanin" pitchFamily="2" charset="-78"/>
              </a:rPr>
              <a:t> </a:t>
            </a:r>
            <a:r>
              <a:rPr lang="ar-AE" sz="2200" dirty="0">
                <a:cs typeface="B Nazanin" pitchFamily="2" charset="-78"/>
              </a:rPr>
              <a:t>اگر قاعدگی تا سن 15 شروع نشده باشد. </a:t>
            </a:r>
            <a:endParaRPr lang="fa-IR" sz="2200" dirty="0">
              <a:cs typeface="B Nazanin" pitchFamily="2" charset="-78"/>
            </a:endParaRPr>
          </a:p>
          <a:p>
            <a:pPr algn="just" rtl="1">
              <a:lnSpc>
                <a:spcPct val="100000"/>
              </a:lnSpc>
              <a:buFont typeface="Wingdings" pitchFamily="2" charset="2"/>
              <a:buChar char="Ø"/>
            </a:pPr>
            <a:r>
              <a:rPr lang="fa-IR" sz="2200" dirty="0">
                <a:cs typeface="B Nazanin" pitchFamily="2" charset="-78"/>
              </a:rPr>
              <a:t> </a:t>
            </a:r>
            <a:r>
              <a:rPr lang="ar-AE" sz="2200" dirty="0">
                <a:cs typeface="B Nazanin" pitchFamily="2" charset="-78"/>
              </a:rPr>
              <a:t>چنانچه صفات ثانویه جنسی مثل جوانه زدن پستان، رویش مو هاي زهار تا 13 سالگی شروع نشده باشد</a:t>
            </a:r>
            <a:r>
              <a:rPr lang="fa-IR" sz="2200" dirty="0">
                <a:cs typeface="B Nazanin" pitchFamily="2" charset="-78"/>
              </a:rPr>
              <a:t>.</a:t>
            </a:r>
          </a:p>
          <a:p>
            <a:pPr algn="just" rtl="1">
              <a:lnSpc>
                <a:spcPct val="100000"/>
              </a:lnSpc>
              <a:buFont typeface="Wingdings" pitchFamily="2" charset="2"/>
              <a:buChar char="Ø"/>
            </a:pPr>
            <a:r>
              <a:rPr lang="ar-AE" sz="2200" dirty="0">
                <a:cs typeface="B Nazanin" pitchFamily="2" charset="-78"/>
              </a:rPr>
              <a:t> چنانچه سه سال بعد از جوانه زدن پستان قاعدگی اتفاق نیفتد</a:t>
            </a:r>
            <a:r>
              <a:rPr lang="fa-IR" sz="2200" dirty="0">
                <a:cs typeface="B Nazanin" pitchFamily="2" charset="-78"/>
              </a:rPr>
              <a:t>.</a:t>
            </a:r>
          </a:p>
          <a:p>
            <a:pPr algn="just" rtl="1">
              <a:lnSpc>
                <a:spcPct val="100000"/>
              </a:lnSpc>
              <a:buFont typeface="Wingdings" pitchFamily="2" charset="2"/>
              <a:buChar char="Ø"/>
            </a:pPr>
            <a:r>
              <a:rPr lang="fa-IR" sz="2200" dirty="0">
                <a:cs typeface="B Nazanin" pitchFamily="2" charset="-78"/>
              </a:rPr>
              <a:t> ا</a:t>
            </a:r>
            <a:r>
              <a:rPr lang="ar-AE" sz="2200" dirty="0">
                <a:cs typeface="B Nazanin" pitchFamily="2" charset="-78"/>
              </a:rPr>
              <a:t>گر 5 سال از شروع اولین علامت بلوغ بگذرد ولی هنوز قاعدگی اتفاق نیفتد</a:t>
            </a:r>
            <a:r>
              <a:rPr lang="fa-IR" sz="2200" dirty="0">
                <a:cs typeface="B Nazanin" pitchFamily="2" charset="-78"/>
              </a:rPr>
              <a:t>.</a:t>
            </a:r>
          </a:p>
          <a:p>
            <a:pPr algn="just" rtl="1">
              <a:lnSpc>
                <a:spcPct val="100000"/>
              </a:lnSpc>
              <a:buFont typeface="Wingdings" pitchFamily="2" charset="2"/>
              <a:buChar char="Ø"/>
            </a:pPr>
            <a:r>
              <a:rPr lang="ar-AE" sz="2200" dirty="0">
                <a:cs typeface="B Nazanin" pitchFamily="2" charset="-78"/>
              </a:rPr>
              <a:t> اگر بین قد و وزن با سن همزمان، اختلاف زیادي وجود داشته باشد</a:t>
            </a:r>
            <a:r>
              <a:rPr lang="fa-IR" sz="2200" dirty="0">
                <a:cs typeface="B Nazanin" pitchFamily="2" charset="-78"/>
              </a:rPr>
              <a:t>.</a:t>
            </a:r>
          </a:p>
          <a:p>
            <a:pPr algn="just" rtl="1">
              <a:lnSpc>
                <a:spcPct val="100000"/>
              </a:lnSpc>
              <a:buFont typeface="Wingdings" pitchFamily="2" charset="2"/>
              <a:buChar char="Ø"/>
            </a:pPr>
            <a:r>
              <a:rPr lang="ar-AE" sz="2200" dirty="0">
                <a:cs typeface="B Nazanin" pitchFamily="2" charset="-78"/>
              </a:rPr>
              <a:t> اگر بعد از برقراري قاعدگی هاي منظم به طور ناگهانی رویش مو هاي زبر در ناحیه صورت، زیر چانه یا  </a:t>
            </a:r>
            <a:br>
              <a:rPr lang="ar-AE" sz="2200" dirty="0">
                <a:cs typeface="B Nazanin" pitchFamily="2" charset="-78"/>
              </a:rPr>
            </a:br>
            <a:r>
              <a:rPr lang="ar-AE" sz="2200" dirty="0">
                <a:cs typeface="B Nazanin" pitchFamily="2" charset="-78"/>
              </a:rPr>
              <a:t>سایر قسمت هاي بدن پیش آیـد، مخصوصا اگر این علامت با نامنظم شدن قاعدگی و چاقی همراه شود</a:t>
            </a:r>
            <a:r>
              <a:rPr lang="fa-IR" sz="2200" dirty="0">
                <a:cs typeface="B Nazanin" pitchFamily="2" charset="-78"/>
              </a:rPr>
              <a:t>.</a:t>
            </a:r>
          </a:p>
          <a:p>
            <a:pPr algn="just" rtl="1">
              <a:lnSpc>
                <a:spcPct val="100000"/>
              </a:lnSpc>
              <a:buFont typeface="Wingdings" pitchFamily="2" charset="2"/>
              <a:buChar char="Ø"/>
            </a:pPr>
            <a:r>
              <a:rPr lang="fa-IR" sz="2200" dirty="0">
                <a:cs typeface="B Nazanin" pitchFamily="2" charset="-78"/>
              </a:rPr>
              <a:t> </a:t>
            </a:r>
            <a:r>
              <a:rPr lang="ar-AE" sz="2200" dirty="0">
                <a:cs typeface="B Nazanin" pitchFamily="2" charset="-78"/>
              </a:rPr>
              <a:t>اضطراب و سوالات نوجوان و یا والدین</a:t>
            </a:r>
            <a:r>
              <a:rPr lang="fa-IR" sz="2200" dirty="0">
                <a:cs typeface="B Nazanin" pitchFamily="2" charset="-78"/>
              </a:rPr>
              <a:t>.</a:t>
            </a:r>
          </a:p>
          <a:p>
            <a:pPr algn="just" rtl="1">
              <a:lnSpc>
                <a:spcPct val="100000"/>
              </a:lnSpc>
              <a:buFont typeface="Wingdings" pitchFamily="2" charset="2"/>
              <a:buChar char="Ø"/>
            </a:pPr>
            <a:r>
              <a:rPr lang="fa-IR" sz="2200" dirty="0">
                <a:cs typeface="B Nazanin" pitchFamily="2" charset="-78"/>
              </a:rPr>
              <a:t> </a:t>
            </a:r>
            <a:r>
              <a:rPr lang="ar-AE" sz="2200" dirty="0">
                <a:cs typeface="B Nazanin" pitchFamily="2" charset="-78"/>
              </a:rPr>
              <a:t>اگر چنانچه علائم بلوغ، زودتر از موعد و مثلا در سنین 8-7 سالگی یا زمانی که نوجوان هنوز رشد قدي  </a:t>
            </a:r>
            <a:br>
              <a:rPr lang="ar-AE" sz="2200" dirty="0">
                <a:cs typeface="B Nazanin" pitchFamily="2" charset="-78"/>
              </a:rPr>
            </a:br>
            <a:r>
              <a:rPr lang="ar-AE" sz="2200" dirty="0">
                <a:cs typeface="B Nazanin" pitchFamily="2" charset="-78"/>
              </a:rPr>
              <a:t>مورد انتظار را پیدا نکرده است، آغاز شود، لازم است خانواده ها در اسرع وقت، فرزند خود را جهت مشاوره  </a:t>
            </a:r>
            <a:br>
              <a:rPr lang="ar-AE" sz="2200" dirty="0">
                <a:cs typeface="B Nazanin" pitchFamily="2" charset="-78"/>
              </a:rPr>
            </a:br>
            <a:r>
              <a:rPr lang="ar-AE" sz="2200" dirty="0">
                <a:cs typeface="B Nazanin" pitchFamily="2" charset="-78"/>
              </a:rPr>
              <a:t>و بررسی هاي لازم، نزد پزشک ببرند.</a:t>
            </a:r>
            <a:endParaRPr lang="en-US" sz="2200" dirty="0">
              <a:cs typeface="B Nazanin" pitchFamily="2" charset="-78"/>
            </a:endParaRPr>
          </a:p>
        </p:txBody>
      </p:sp>
    </p:spTree>
    <p:extLst>
      <p:ext uri="{BB962C8B-B14F-4D97-AF65-F5344CB8AC3E}">
        <p14:creationId xmlns:p14="http://schemas.microsoft.com/office/powerpoint/2010/main" val="915910605"/>
      </p:ext>
    </p:extLst>
  </p:cSld>
  <p:clrMapOvr>
    <a:masterClrMapping/>
  </p:clrMapOvr>
</p:sld>
</file>

<file path=ppt/theme/theme1.xml><?xml version="1.0" encoding="utf-8"?>
<a:theme xmlns:a="http://schemas.openxmlformats.org/drawingml/2006/main" name="Presentation (1)">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Celestial</Template>
  <TotalTime>2</TotalTime>
  <Words>2229</Words>
  <Application>Microsoft Office PowerPoint</Application>
  <PresentationFormat>Widescreen</PresentationFormat>
  <Paragraphs>68</Paragraphs>
  <Slides>22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B Nazanin</vt:lpstr>
      <vt:lpstr>Aptos</vt:lpstr>
      <vt:lpstr>Tahoma</vt:lpstr>
      <vt:lpstr>Arial</vt:lpstr>
      <vt:lpstr>Wingdings</vt:lpstr>
      <vt:lpstr>Aptos Display</vt:lpstr>
      <vt:lpstr>Presentation (1)</vt:lpstr>
      <vt:lpstr>به نام خدا</vt:lpstr>
      <vt:lpstr>مقدّمه و بیان مسئله  غالبا تصور می شود که نوجوانان یا افراد بین ده تا 19 ساله، گروه سالمی هستند. در حالی که نوجوانان بسیاري در اثر تصادفات، خودکشی، خشونت، بارداري و عوارض آن و سایر بیماري هایی که قابل پیشگیري یا قابل درمان هستند به طور زودرس، جان خود را از دست می دهند. تعداد بیشتري از نوجوانان از بیماري هاي مزمن و ناتوانی در رنج هستند. بعلاوه بیماري هاي جدي زیادي، ریشه در دوران نوجوانی دارند. به طور مثال مصرف دخانیات، الکل، بیماري هاي منتقله از راه جنسی و همچنین ایدز، عادات ناجور غذا خوردن و ورزش نکردن در این دوره منجر به بیماري یا مرگ زودرس در سال‌هاي بعدي عمر می شود.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ممنون از توجهتون🌺</vt:lpstr>
      <vt:lpstr>آگهی</vt:lpstr>
      <vt:lpstr>آگهی</vt:lpstr>
      <vt:lpstr>آگهی</vt:lpstr>
    </vt:vector>
  </TitlesOfParts>
  <Company>diakov.net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به نام خدا</dc:title>
  <dc:creator>RePack by Diakov</dc:creator>
  <cp:lastModifiedBy>david vakili</cp:lastModifiedBy>
  <cp:revision>3</cp:revision>
  <dcterms:created xsi:type="dcterms:W3CDTF">2024-11-17T09:02:05Z</dcterms:created>
  <dcterms:modified xsi:type="dcterms:W3CDTF">2026-04-08T10:16:23Z</dcterms:modified>
</cp:coreProperties>
</file>