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868" r:id="rId1"/>
  </p:sldMasterIdLst>
  <p:notesMasterIdLst>
    <p:notesMasterId r:id="rId22"/>
  </p:notesMasterIdLst>
  <p:sldIdLst>
    <p:sldId id="256" r:id="rId2"/>
    <p:sldId id="273" r:id="rId3"/>
    <p:sldId id="258" r:id="rId4"/>
    <p:sldId id="259" r:id="rId5"/>
    <p:sldId id="274" r:id="rId6"/>
    <p:sldId id="261" r:id="rId7"/>
    <p:sldId id="262" r:id="rId8"/>
    <p:sldId id="263" r:id="rId9"/>
    <p:sldId id="264" r:id="rId10"/>
    <p:sldId id="265" r:id="rId11"/>
    <p:sldId id="266" r:id="rId12"/>
    <p:sldId id="267" r:id="rId13"/>
    <p:sldId id="268" r:id="rId14"/>
    <p:sldId id="269" r:id="rId15"/>
    <p:sldId id="270" r:id="rId16"/>
    <p:sldId id="271" r:id="rId17"/>
    <p:sldId id="275" r:id="rId18"/>
    <p:sldId id="276" r:id="rId19"/>
    <p:sldId id="277" r:id="rId20"/>
    <p:sldId id="272" r:id="rId21"/>
  </p:sldIdLst>
  <p:sldSz cx="12192000" cy="6858000"/>
  <p:notesSz cx="6858000" cy="9144000"/>
  <p:embeddedFontLst>
    <p:embeddedFont>
      <p:font typeface="Agency FB" panose="020B0503020202020204" pitchFamily="34" charset="0"/>
      <p:regular r:id="rId23"/>
      <p:bold r:id="rId24"/>
    </p:embeddedFont>
    <p:embeddedFont>
      <p:font typeface="Andalus" panose="02020603050405020304" pitchFamily="18" charset="-78"/>
      <p:regular r:id="rId25"/>
    </p:embeddedFont>
    <p:embeddedFont>
      <p:font typeface="Arabic Typesetting" panose="03020402040406030203" pitchFamily="66" charset="-78"/>
      <p:regular r:id="rId26"/>
    </p:embeddedFont>
    <p:embeddedFont>
      <p:font typeface="B Titr" panose="00000700000000000000" pitchFamily="2" charset="-78"/>
      <p:bold r:id="rId27"/>
    </p:embeddedFont>
    <p:embeddedFont>
      <p:font typeface="B Zar" panose="00000400000000000000" pitchFamily="2" charset="-78"/>
      <p:regular r:id="rId28"/>
      <p:bold r:id="rId29"/>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2752" autoAdjust="0"/>
  </p:normalViewPr>
  <p:slideViewPr>
    <p:cSldViewPr snapToGrid="0">
      <p:cViewPr varScale="1">
        <p:scale>
          <a:sx n="68" d="100"/>
          <a:sy n="68" d="100"/>
        </p:scale>
        <p:origin x="1234" y="3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4.fntdata"/><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3.fntdata"/><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2.fntdata"/><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font" Target="fonts/font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334AF50-EBCF-4FCD-91E8-9FBCD83BA6F3}" type="datetimeFigureOut">
              <a:rPr lang="en-US" smtClean="0"/>
              <a:t>4/2/2026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158467-2235-4334-A118-1C4C70B2944A}" type="slidenum">
              <a:rPr lang="en-US" smtClean="0"/>
              <a:t>‹#›</a:t>
            </a:fld>
            <a:endParaRPr lang="en-US" dirty="0"/>
          </a:p>
        </p:txBody>
      </p:sp>
    </p:spTree>
    <p:extLst>
      <p:ext uri="{BB962C8B-B14F-4D97-AF65-F5344CB8AC3E}">
        <p14:creationId xmlns:p14="http://schemas.microsoft.com/office/powerpoint/2010/main" val="15822227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2158467-2235-4334-A118-1C4C70B2944A}" type="slidenum">
              <a:rPr lang="en-US" smtClean="0"/>
              <a:t>4</a:t>
            </a:fld>
            <a:endParaRPr lang="en-US" dirty="0"/>
          </a:p>
        </p:txBody>
      </p:sp>
    </p:spTree>
    <p:extLst>
      <p:ext uri="{BB962C8B-B14F-4D97-AF65-F5344CB8AC3E}">
        <p14:creationId xmlns:p14="http://schemas.microsoft.com/office/powerpoint/2010/main" val="21161738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2158467-2235-4334-A118-1C4C70B2944A}" type="slidenum">
              <a:rPr lang="en-US" smtClean="0"/>
              <a:t>6</a:t>
            </a:fld>
            <a:endParaRPr lang="en-US" dirty="0"/>
          </a:p>
        </p:txBody>
      </p:sp>
    </p:spTree>
    <p:extLst>
      <p:ext uri="{BB962C8B-B14F-4D97-AF65-F5344CB8AC3E}">
        <p14:creationId xmlns:p14="http://schemas.microsoft.com/office/powerpoint/2010/main" val="30715204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EA2D8D0-B662-42E8-B77B-A19CA4020745}" type="datetimeFigureOut">
              <a:rPr lang="en-US" smtClean="0"/>
              <a:t>4/2/2026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6BE460C-0DF3-4F98-8241-233F8724507A}" type="slidenum">
              <a:rPr lang="en-US" smtClean="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09002398"/>
      </p:ext>
    </p:extLst>
  </p:cSld>
  <p:clrMapOvr>
    <a:masterClrMapping/>
  </p:clrMapOvr>
  <p:transition spd="slow">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EA2D8D0-B662-42E8-B77B-A19CA4020745}" type="datetimeFigureOut">
              <a:rPr lang="en-US" smtClean="0"/>
              <a:t>4/2/2026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6BE460C-0DF3-4F98-8241-233F8724507A}" type="slidenum">
              <a:rPr lang="en-US" smtClean="0"/>
              <a:t>‹#›</a:t>
            </a:fld>
            <a:endParaRPr lang="en-US" dirty="0"/>
          </a:p>
        </p:txBody>
      </p:sp>
    </p:spTree>
    <p:extLst>
      <p:ext uri="{BB962C8B-B14F-4D97-AF65-F5344CB8AC3E}">
        <p14:creationId xmlns:p14="http://schemas.microsoft.com/office/powerpoint/2010/main" val="1538033530"/>
      </p:ext>
    </p:extLst>
  </p:cSld>
  <p:clrMapOvr>
    <a:masterClrMapping/>
  </p:clrMapOvr>
  <p:transition spd="slow">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EA2D8D0-B662-42E8-B77B-A19CA4020745}" type="datetimeFigureOut">
              <a:rPr lang="en-US" smtClean="0"/>
              <a:t>4/2/2026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6BE460C-0DF3-4F98-8241-233F8724507A}" type="slidenum">
              <a:rPr lang="en-US" smtClean="0"/>
              <a:t>‹#›</a:t>
            </a:fld>
            <a:endParaRPr lang="en-US" dirty="0"/>
          </a:p>
        </p:txBody>
      </p:sp>
    </p:spTree>
    <p:extLst>
      <p:ext uri="{BB962C8B-B14F-4D97-AF65-F5344CB8AC3E}">
        <p14:creationId xmlns:p14="http://schemas.microsoft.com/office/powerpoint/2010/main" val="1173537479"/>
      </p:ext>
    </p:extLst>
  </p:cSld>
  <p:clrMapOvr>
    <a:masterClrMapping/>
  </p:clrMapOvr>
  <p:transition spd="slow">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EA2D8D0-B662-42E8-B77B-A19CA4020745}" type="datetimeFigureOut">
              <a:rPr lang="en-US" smtClean="0"/>
              <a:t>4/2/2026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6BE460C-0DF3-4F98-8241-233F8724507A}" type="slidenum">
              <a:rPr lang="en-US" smtClean="0"/>
              <a:t>‹#›</a:t>
            </a:fld>
            <a:endParaRPr lang="en-US" dirty="0"/>
          </a:p>
        </p:txBody>
      </p:sp>
    </p:spTree>
    <p:extLst>
      <p:ext uri="{BB962C8B-B14F-4D97-AF65-F5344CB8AC3E}">
        <p14:creationId xmlns:p14="http://schemas.microsoft.com/office/powerpoint/2010/main" val="497121443"/>
      </p:ext>
    </p:extLst>
  </p:cSld>
  <p:clrMapOvr>
    <a:masterClrMapping/>
  </p:clrMapOvr>
  <p:transition spd="slow">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EA2D8D0-B662-42E8-B77B-A19CA4020745}" type="datetimeFigureOut">
              <a:rPr lang="en-US" smtClean="0"/>
              <a:t>4/2/2026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6BE460C-0DF3-4F98-8241-233F8724507A}" type="slidenum">
              <a:rPr lang="en-US" smtClean="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1324775"/>
      </p:ext>
    </p:extLst>
  </p:cSld>
  <p:clrMapOvr>
    <a:masterClrMapping/>
  </p:clrMapOvr>
  <p:transition spd="slow">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EA2D8D0-B662-42E8-B77B-A19CA4020745}" type="datetimeFigureOut">
              <a:rPr lang="en-US" smtClean="0"/>
              <a:t>4/2/2026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6BE460C-0DF3-4F98-8241-233F8724507A}" type="slidenum">
              <a:rPr lang="en-US" smtClean="0"/>
              <a:t>‹#›</a:t>
            </a:fld>
            <a:endParaRPr lang="en-US" dirty="0"/>
          </a:p>
        </p:txBody>
      </p:sp>
    </p:spTree>
    <p:extLst>
      <p:ext uri="{BB962C8B-B14F-4D97-AF65-F5344CB8AC3E}">
        <p14:creationId xmlns:p14="http://schemas.microsoft.com/office/powerpoint/2010/main" val="2118863350"/>
      </p:ext>
    </p:extLst>
  </p:cSld>
  <p:clrMapOvr>
    <a:masterClrMapping/>
  </p:clrMapOvr>
  <p:transition spd="slow">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EA2D8D0-B662-42E8-B77B-A19CA4020745}" type="datetimeFigureOut">
              <a:rPr lang="en-US" smtClean="0"/>
              <a:t>4/2/2026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26BE460C-0DF3-4F98-8241-233F8724507A}" type="slidenum">
              <a:rPr lang="en-US" smtClean="0"/>
              <a:t>‹#›</a:t>
            </a:fld>
            <a:endParaRPr lang="en-US" dirty="0"/>
          </a:p>
        </p:txBody>
      </p:sp>
    </p:spTree>
    <p:extLst>
      <p:ext uri="{BB962C8B-B14F-4D97-AF65-F5344CB8AC3E}">
        <p14:creationId xmlns:p14="http://schemas.microsoft.com/office/powerpoint/2010/main" val="498774832"/>
      </p:ext>
    </p:extLst>
  </p:cSld>
  <p:clrMapOvr>
    <a:masterClrMapping/>
  </p:clrMapOvr>
  <p:transition spd="slow">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EA2D8D0-B662-42E8-B77B-A19CA4020745}" type="datetimeFigureOut">
              <a:rPr lang="en-US" smtClean="0"/>
              <a:t>4/2/2026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26BE460C-0DF3-4F98-8241-233F8724507A}" type="slidenum">
              <a:rPr lang="en-US" smtClean="0"/>
              <a:t>‹#›</a:t>
            </a:fld>
            <a:endParaRPr lang="en-US" dirty="0"/>
          </a:p>
        </p:txBody>
      </p:sp>
    </p:spTree>
    <p:extLst>
      <p:ext uri="{BB962C8B-B14F-4D97-AF65-F5344CB8AC3E}">
        <p14:creationId xmlns:p14="http://schemas.microsoft.com/office/powerpoint/2010/main" val="3589027753"/>
      </p:ext>
    </p:extLst>
  </p:cSld>
  <p:clrMapOvr>
    <a:masterClrMapping/>
  </p:clrMapOvr>
  <p:transition spd="slow">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5EA2D8D0-B662-42E8-B77B-A19CA4020745}" type="datetimeFigureOut">
              <a:rPr lang="en-US" smtClean="0"/>
              <a:t>4/2/2026</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26BE460C-0DF3-4F98-8241-233F8724507A}" type="slidenum">
              <a:rPr lang="en-US" smtClean="0"/>
              <a:t>‹#›</a:t>
            </a:fld>
            <a:endParaRPr lang="en-US" dirty="0"/>
          </a:p>
        </p:txBody>
      </p:sp>
    </p:spTree>
    <p:extLst>
      <p:ext uri="{BB962C8B-B14F-4D97-AF65-F5344CB8AC3E}">
        <p14:creationId xmlns:p14="http://schemas.microsoft.com/office/powerpoint/2010/main" val="2143034539"/>
      </p:ext>
    </p:extLst>
  </p:cSld>
  <p:clrMapOvr>
    <a:masterClrMapping/>
  </p:clrMapOvr>
  <p:transition spd="slow">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5EA2D8D0-B662-42E8-B77B-A19CA4020745}" type="datetimeFigureOut">
              <a:rPr lang="en-US" smtClean="0"/>
              <a:t>4/2/2026</a:t>
            </a:fld>
            <a:endParaRPr lang="en-US" dirty="0"/>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26BE460C-0DF3-4F98-8241-233F8724507A}" type="slidenum">
              <a:rPr lang="en-US" smtClean="0"/>
              <a:t>‹#›</a:t>
            </a:fld>
            <a:endParaRPr lang="en-US" dirty="0"/>
          </a:p>
        </p:txBody>
      </p:sp>
    </p:spTree>
    <p:extLst>
      <p:ext uri="{BB962C8B-B14F-4D97-AF65-F5344CB8AC3E}">
        <p14:creationId xmlns:p14="http://schemas.microsoft.com/office/powerpoint/2010/main" val="3569891372"/>
      </p:ext>
    </p:extLst>
  </p:cSld>
  <p:clrMapOvr>
    <a:masterClrMapping/>
  </p:clrMapOvr>
  <p:transition spd="slow">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EA2D8D0-B662-42E8-B77B-A19CA4020745}" type="datetimeFigureOut">
              <a:rPr lang="en-US" smtClean="0"/>
              <a:pPr/>
              <a:t>4/2/2026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6BE460C-0DF3-4F98-8241-233F8724507A}" type="slidenum">
              <a:rPr lang="en-US" smtClean="0"/>
              <a:pPr/>
              <a:t>‹#›</a:t>
            </a:fld>
            <a:endParaRPr lang="en-US" dirty="0"/>
          </a:p>
        </p:txBody>
      </p:sp>
    </p:spTree>
    <p:extLst>
      <p:ext uri="{BB962C8B-B14F-4D97-AF65-F5344CB8AC3E}">
        <p14:creationId xmlns:p14="http://schemas.microsoft.com/office/powerpoint/2010/main" val="40659507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5EA2D8D0-B662-42E8-B77B-A19CA4020745}" type="datetimeFigureOut">
              <a:rPr lang="en-US" smtClean="0"/>
              <a:pPr/>
              <a:t>4/2/2026</a:t>
            </a:fld>
            <a:endParaRPr lang="en-US" dirty="0"/>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26BE460C-0DF3-4F98-8241-233F8724507A}" type="slidenum">
              <a:rPr lang="en-US" smtClean="0"/>
              <a:pPr/>
              <a:t>‹#›</a:t>
            </a:fld>
            <a:endParaRPr lang="en-US"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95667539"/>
      </p:ext>
    </p:extLst>
  </p:cSld>
  <p:clrMap bg1="lt1" tx1="dk1" bg2="lt2" tx2="dk2" accent1="accent1" accent2="accent2" accent3="accent3" accent4="accent4" accent5="accent5" accent6="accent6" hlink="hlink" folHlink="folHlink"/>
  <p:sldLayoutIdLst>
    <p:sldLayoutId id="2147483869" r:id="rId1"/>
    <p:sldLayoutId id="2147483870" r:id="rId2"/>
    <p:sldLayoutId id="2147483871" r:id="rId3"/>
    <p:sldLayoutId id="2147483872" r:id="rId4"/>
    <p:sldLayoutId id="2147483873" r:id="rId5"/>
    <p:sldLayoutId id="2147483874" r:id="rId6"/>
    <p:sldLayoutId id="2147483875" r:id="rId7"/>
    <p:sldLayoutId id="2147483876" r:id="rId8"/>
    <p:sldLayoutId id="2147483877" r:id="rId9"/>
    <p:sldLayoutId id="2147483878" r:id="rId10"/>
    <p:sldLayoutId id="2147483879" r:id="rId11"/>
  </p:sldLayoutIdLst>
  <p:transition spd="slow">
    <p:fade/>
  </p:transition>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191008"/>
            <a:ext cx="12192000" cy="7049008"/>
          </a:xfrm>
          <a:prstGeom prst="rect">
            <a:avLst/>
          </a:prstGeom>
        </p:spPr>
      </p:pic>
    </p:spTree>
    <p:extLst>
      <p:ext uri="{BB962C8B-B14F-4D97-AF65-F5344CB8AC3E}">
        <p14:creationId xmlns:p14="http://schemas.microsoft.com/office/powerpoint/2010/main" val="558239517"/>
      </p:ext>
    </p:extLst>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075" y="319972"/>
            <a:ext cx="12223231" cy="1325563"/>
          </a:xfrm>
        </p:spPr>
        <p:txBody>
          <a:bodyPr>
            <a:normAutofit/>
          </a:bodyPr>
          <a:lstStyle/>
          <a:p>
            <a:pPr algn="ctr"/>
            <a:r>
              <a:rPr lang="fa-IR" sz="6000" i="1" dirty="0">
                <a:solidFill>
                  <a:schemeClr val="accent1">
                    <a:lumMod val="40000"/>
                    <a:lumOff val="60000"/>
                  </a:schemeClr>
                </a:solidFill>
                <a:latin typeface="Andalus" panose="02020603050405020304" pitchFamily="18" charset="-78"/>
                <a:cs typeface="B Titr" pitchFamily="2" charset="-78"/>
              </a:rPr>
              <a:t>پیامد بر جنین و نوزاد: </a:t>
            </a:r>
            <a:endParaRPr lang="en-US" sz="6000" i="1" dirty="0">
              <a:solidFill>
                <a:schemeClr val="accent1">
                  <a:lumMod val="40000"/>
                  <a:lumOff val="60000"/>
                </a:schemeClr>
              </a:solidFill>
              <a:latin typeface="Andalus" panose="02020603050405020304" pitchFamily="18" charset="-78"/>
              <a:cs typeface="B Titr" pitchFamily="2" charset="-78"/>
            </a:endParaRPr>
          </a:p>
        </p:txBody>
      </p:sp>
      <p:sp>
        <p:nvSpPr>
          <p:cNvPr id="3" name="Content Placeholder 2"/>
          <p:cNvSpPr>
            <a:spLocks noGrp="1"/>
          </p:cNvSpPr>
          <p:nvPr>
            <p:ph idx="1"/>
          </p:nvPr>
        </p:nvSpPr>
        <p:spPr>
          <a:xfrm>
            <a:off x="194872" y="1986844"/>
            <a:ext cx="11793928" cy="4638809"/>
          </a:xfrm>
        </p:spPr>
        <p:txBody>
          <a:bodyPr>
            <a:noAutofit/>
          </a:bodyPr>
          <a:lstStyle/>
          <a:p>
            <a:pPr marL="0" indent="0" algn="r">
              <a:lnSpc>
                <a:spcPct val="150000"/>
              </a:lnSpc>
              <a:buNone/>
            </a:pPr>
            <a:r>
              <a:rPr lang="fa-IR" sz="3200" i="1" dirty="0">
                <a:solidFill>
                  <a:schemeClr val="tx1">
                    <a:lumMod val="95000"/>
                    <a:lumOff val="5000"/>
                  </a:schemeClr>
                </a:solidFill>
                <a:cs typeface="B Zar" pitchFamily="2" charset="-78"/>
              </a:rPr>
              <a:t>در 1درصد از نوزادانی که مادرشان دچار گریوز است هیپر تیروئید رخ می دهد برای اطمینان از وجود بیماری تیروئید در جنین از نوموگرام هایی که در مورد حجم اندازه گیری تیروئید با سونوگرافی شده استفاده میشود.</a:t>
            </a:r>
          </a:p>
          <a:p>
            <a:pPr marL="0" indent="0" algn="r">
              <a:lnSpc>
                <a:spcPct val="150000"/>
              </a:lnSpc>
              <a:buNone/>
            </a:pPr>
            <a:r>
              <a:rPr lang="fa-IR" sz="3200" i="1" dirty="0">
                <a:solidFill>
                  <a:schemeClr val="tx1">
                    <a:lumMod val="95000"/>
                    <a:lumOff val="5000"/>
                  </a:schemeClr>
                </a:solidFill>
                <a:cs typeface="B Zar" pitchFamily="2" charset="-78"/>
              </a:rPr>
              <a:t>از این پیامد ها می توان هیپر تیروئید همراه با گواتر و مرگ را در جنین نام برد و همچنین گفته می شود در اثر مصرف دارو تیونامید  هیپوتیروئید  در نوزادان مشاهده شده است.</a:t>
            </a:r>
            <a:endParaRPr lang="en-US" sz="3200" i="1" dirty="0">
              <a:solidFill>
                <a:schemeClr val="tx1">
                  <a:lumMod val="95000"/>
                  <a:lumOff val="5000"/>
                </a:schemeClr>
              </a:solidFill>
              <a:cs typeface="B Zar" pitchFamily="2" charset="-78"/>
            </a:endParaRPr>
          </a:p>
        </p:txBody>
      </p:sp>
    </p:spTree>
    <p:extLst>
      <p:ext uri="{BB962C8B-B14F-4D97-AF65-F5344CB8AC3E}">
        <p14:creationId xmlns:p14="http://schemas.microsoft.com/office/powerpoint/2010/main" val="1259422465"/>
      </p:ext>
    </p:extLst>
  </p:cSld>
  <p:clrMapOvr>
    <a:masterClrMapping/>
  </p:clrMapOvr>
  <p:transition spd="slow">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1161" y="188446"/>
            <a:ext cx="13242561" cy="1325563"/>
          </a:xfrm>
        </p:spPr>
        <p:txBody>
          <a:bodyPr>
            <a:normAutofit/>
          </a:bodyPr>
          <a:lstStyle/>
          <a:p>
            <a:pPr algn="ctr"/>
            <a:r>
              <a:rPr lang="fa-IR" sz="4800" i="1" dirty="0">
                <a:solidFill>
                  <a:schemeClr val="accent1">
                    <a:lumMod val="40000"/>
                    <a:lumOff val="60000"/>
                  </a:schemeClr>
                </a:solidFill>
                <a:latin typeface="Andalus" panose="02020603050405020304" pitchFamily="18" charset="-78"/>
                <a:cs typeface="B Titr" pitchFamily="2" charset="-78"/>
              </a:rPr>
              <a:t>طوفان تیروئیدی و نارسایی قلبی: </a:t>
            </a:r>
            <a:endParaRPr lang="en-US" sz="4800" i="1" dirty="0">
              <a:solidFill>
                <a:schemeClr val="accent1">
                  <a:lumMod val="40000"/>
                  <a:lumOff val="60000"/>
                </a:schemeClr>
              </a:solidFill>
              <a:latin typeface="Andalus" panose="02020603050405020304" pitchFamily="18" charset="-78"/>
              <a:cs typeface="B Titr" pitchFamily="2" charset="-78"/>
            </a:endParaRPr>
          </a:p>
        </p:txBody>
      </p:sp>
      <p:sp>
        <p:nvSpPr>
          <p:cNvPr id="3" name="Content Placeholder 2"/>
          <p:cNvSpPr>
            <a:spLocks noGrp="1"/>
          </p:cNvSpPr>
          <p:nvPr>
            <p:ph idx="1"/>
          </p:nvPr>
        </p:nvSpPr>
        <p:spPr>
          <a:xfrm>
            <a:off x="164894" y="1514009"/>
            <a:ext cx="11782268" cy="5096655"/>
          </a:xfrm>
        </p:spPr>
        <p:txBody>
          <a:bodyPr>
            <a:noAutofit/>
          </a:bodyPr>
          <a:lstStyle/>
          <a:p>
            <a:pPr marL="0" indent="0" algn="r">
              <a:lnSpc>
                <a:spcPct val="170000"/>
              </a:lnSpc>
              <a:buNone/>
            </a:pPr>
            <a:r>
              <a:rPr lang="fa-IR" sz="2800" dirty="0">
                <a:solidFill>
                  <a:schemeClr val="tx1">
                    <a:lumMod val="95000"/>
                    <a:lumOff val="5000"/>
                  </a:schemeClr>
                </a:solidFill>
                <a:cs typeface="B Zar" pitchFamily="2" charset="-78"/>
              </a:rPr>
              <a:t>طوفان تیرویئدی وضعیتی حاد و مخاطره آمیز است که در حاملکی به ندرت رخ می دهد به علت اثر افزایش تیروکسین به میوکادر و نارسایی قلبی در اثر کاردیومیوپاتی در حاملگی شایع است که خوشبختانه قابل برگشت است.</a:t>
            </a:r>
          </a:p>
          <a:p>
            <a:pPr marL="0" indent="0" algn="r">
              <a:lnSpc>
                <a:spcPct val="170000"/>
              </a:lnSpc>
              <a:buNone/>
            </a:pPr>
            <a:r>
              <a:rPr lang="fa-IR" sz="2800" dirty="0">
                <a:solidFill>
                  <a:schemeClr val="tx1">
                    <a:lumMod val="95000"/>
                    <a:lumOff val="5000"/>
                  </a:schemeClr>
                </a:solidFill>
                <a:cs typeface="B Zar" pitchFamily="2" charset="-78"/>
              </a:rPr>
              <a:t>زنان حامله هیپرتیروئید ذخیره قلبی کمی دارند و کم خونی و پره اکلمشی باعث تسریع نارسایی قلبی می شود.</a:t>
            </a:r>
          </a:p>
          <a:p>
            <a:pPr marL="0" indent="0" algn="r">
              <a:lnSpc>
                <a:spcPct val="170000"/>
              </a:lnSpc>
              <a:buNone/>
            </a:pPr>
            <a:r>
              <a:rPr lang="fa-IR" sz="2800" dirty="0">
                <a:solidFill>
                  <a:schemeClr val="tx1">
                    <a:lumMod val="95000"/>
                    <a:lumOff val="5000"/>
                  </a:schemeClr>
                </a:solidFill>
                <a:cs typeface="B Zar" pitchFamily="2" charset="-78"/>
              </a:rPr>
              <a:t> در مراقبت های ویژه انجام شود.</a:t>
            </a:r>
            <a:r>
              <a:rPr lang="en-US" sz="2800" dirty="0">
                <a:solidFill>
                  <a:schemeClr val="tx1">
                    <a:lumMod val="95000"/>
                    <a:lumOff val="5000"/>
                  </a:schemeClr>
                </a:solidFill>
                <a:cs typeface="B Zar" pitchFamily="2" charset="-78"/>
              </a:rPr>
              <a:t>PTU</a:t>
            </a:r>
            <a:r>
              <a:rPr lang="fa-IR" sz="2800" dirty="0">
                <a:solidFill>
                  <a:schemeClr val="tx1">
                    <a:lumMod val="95000"/>
                    <a:lumOff val="5000"/>
                  </a:schemeClr>
                </a:solidFill>
                <a:cs typeface="B Zar" pitchFamily="2" charset="-78"/>
              </a:rPr>
              <a:t>درمان آن باید توسط داروی  </a:t>
            </a:r>
          </a:p>
        </p:txBody>
      </p:sp>
    </p:spTree>
    <p:extLst>
      <p:ext uri="{BB962C8B-B14F-4D97-AF65-F5344CB8AC3E}">
        <p14:creationId xmlns:p14="http://schemas.microsoft.com/office/powerpoint/2010/main" val="149263623"/>
      </p:ext>
    </p:extLst>
  </p:cSld>
  <p:clrMapOvr>
    <a:masterClrMapping/>
  </p:clrMapOvr>
  <p:transition spd="slow">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17380" y="575732"/>
            <a:ext cx="9039069" cy="1063007"/>
          </a:xfrm>
        </p:spPr>
        <p:txBody>
          <a:bodyPr>
            <a:noAutofit/>
          </a:bodyPr>
          <a:lstStyle/>
          <a:p>
            <a:pPr algn="ctr"/>
            <a:r>
              <a:rPr lang="fa-IR" sz="4000" i="1" dirty="0">
                <a:solidFill>
                  <a:schemeClr val="accent1">
                    <a:lumMod val="40000"/>
                    <a:lumOff val="60000"/>
                  </a:schemeClr>
                </a:solidFill>
                <a:latin typeface="Andalus" panose="02020603050405020304" pitchFamily="18" charset="-78"/>
                <a:cs typeface="B Titr" pitchFamily="2" charset="-78"/>
              </a:rPr>
              <a:t>استفراغ شدید حاملگی و تیروتوکسیکوز در حاملگی </a:t>
            </a:r>
            <a:endParaRPr lang="en-US" sz="4000" i="1" dirty="0">
              <a:solidFill>
                <a:schemeClr val="accent1">
                  <a:lumMod val="40000"/>
                  <a:lumOff val="60000"/>
                </a:schemeClr>
              </a:solidFill>
              <a:latin typeface="Andalus" panose="02020603050405020304" pitchFamily="18" charset="-78"/>
              <a:cs typeface="B Titr" pitchFamily="2" charset="-78"/>
            </a:endParaRPr>
          </a:p>
        </p:txBody>
      </p:sp>
      <p:sp>
        <p:nvSpPr>
          <p:cNvPr id="3" name="Content Placeholder 2"/>
          <p:cNvSpPr>
            <a:spLocks noGrp="1"/>
          </p:cNvSpPr>
          <p:nvPr>
            <p:ph idx="1"/>
          </p:nvPr>
        </p:nvSpPr>
        <p:spPr>
          <a:xfrm>
            <a:off x="2233165" y="1723867"/>
            <a:ext cx="9668655" cy="5134133"/>
          </a:xfrm>
        </p:spPr>
        <p:txBody>
          <a:bodyPr>
            <a:normAutofit/>
          </a:bodyPr>
          <a:lstStyle/>
          <a:p>
            <a:pPr marL="0" indent="0" algn="r">
              <a:lnSpc>
                <a:spcPct val="150000"/>
              </a:lnSpc>
              <a:buNone/>
            </a:pPr>
            <a:r>
              <a:rPr lang="fa-IR" sz="3600" i="1" dirty="0">
                <a:solidFill>
                  <a:schemeClr val="tx1">
                    <a:lumMod val="95000"/>
                    <a:lumOff val="5000"/>
                  </a:schemeClr>
                </a:solidFill>
                <a:cs typeface="B Zar" pitchFamily="2" charset="-78"/>
              </a:rPr>
              <a:t>در بسیاری از زنان دچار استفراغ شدید حاملگی میزان تیروکسین افزایش و میزان تیروتروپین کاهش میابد این وضعیت گذرا تیروتوکسیز حامگی محسوب میشود که مصرف دارو ضد تیروئید نیست زیرا میزان سرمی تیروتیروپین و تیرکسین در اواسط حاملگی طبیعی تر میشود .</a:t>
            </a:r>
            <a:endParaRPr lang="en-US" sz="3600" i="1" dirty="0">
              <a:solidFill>
                <a:schemeClr val="tx1">
                  <a:lumMod val="95000"/>
                  <a:lumOff val="5000"/>
                </a:schemeClr>
              </a:solidFill>
              <a:cs typeface="B Zar" pitchFamily="2" charset="-78"/>
            </a:endParaRPr>
          </a:p>
        </p:txBody>
      </p:sp>
      <p:pic>
        <p:nvPicPr>
          <p:cNvPr id="4" name="Picture 3"/>
          <p:cNvPicPr>
            <a:picLocks noChangeAspect="1"/>
          </p:cNvPicPr>
          <p:nvPr/>
        </p:nvPicPr>
        <p:blipFill>
          <a:blip r:embed="rId2"/>
          <a:stretch>
            <a:fillRect/>
          </a:stretch>
        </p:blipFill>
        <p:spPr>
          <a:xfrm>
            <a:off x="290180" y="3737178"/>
            <a:ext cx="1817511" cy="2104762"/>
          </a:xfrm>
          <a:prstGeom prst="rect">
            <a:avLst/>
          </a:prstGeom>
        </p:spPr>
      </p:pic>
    </p:spTree>
    <p:extLst>
      <p:ext uri="{BB962C8B-B14F-4D97-AF65-F5344CB8AC3E}">
        <p14:creationId xmlns:p14="http://schemas.microsoft.com/office/powerpoint/2010/main" val="3617456528"/>
      </p:ext>
    </p:extLst>
  </p:cSld>
  <p:clrMapOvr>
    <a:masterClrMapping/>
  </p:clrMapOvr>
  <p:transition spd="slow">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9861" y="267414"/>
            <a:ext cx="12657944" cy="1325563"/>
          </a:xfrm>
        </p:spPr>
        <p:txBody>
          <a:bodyPr>
            <a:normAutofit/>
          </a:bodyPr>
          <a:lstStyle/>
          <a:p>
            <a:pPr algn="ctr"/>
            <a:r>
              <a:rPr lang="fa-IR" sz="5400" i="1" dirty="0">
                <a:solidFill>
                  <a:schemeClr val="accent1">
                    <a:lumMod val="40000"/>
                    <a:lumOff val="60000"/>
                  </a:schemeClr>
                </a:solidFill>
                <a:effectLst>
                  <a:outerShdw blurRad="38100" dist="38100" dir="2700000" algn="tl">
                    <a:srgbClr val="000000">
                      <a:alpha val="43137"/>
                    </a:srgbClr>
                  </a:outerShdw>
                </a:effectLst>
                <a:latin typeface="Gautami" panose="020B0502040204020203" pitchFamily="34" charset="0"/>
                <a:cs typeface="B Titr" pitchFamily="2" charset="-78"/>
              </a:rPr>
              <a:t>هیپوتیروئید در حاملگی:</a:t>
            </a:r>
            <a:endParaRPr lang="en-US" sz="5400" i="1" dirty="0">
              <a:solidFill>
                <a:schemeClr val="accent1">
                  <a:lumMod val="40000"/>
                  <a:lumOff val="60000"/>
                </a:schemeClr>
              </a:solidFill>
              <a:effectLst>
                <a:outerShdw blurRad="38100" dist="38100" dir="2700000" algn="tl">
                  <a:srgbClr val="000000">
                    <a:alpha val="43137"/>
                  </a:srgbClr>
                </a:outerShdw>
              </a:effectLst>
              <a:latin typeface="Gautami" panose="020B0502040204020203" pitchFamily="34" charset="0"/>
              <a:cs typeface="B Titr" pitchFamily="2" charset="-78"/>
            </a:endParaRPr>
          </a:p>
        </p:txBody>
      </p:sp>
      <p:sp>
        <p:nvSpPr>
          <p:cNvPr id="3" name="Content Placeholder 2"/>
          <p:cNvSpPr>
            <a:spLocks noGrp="1"/>
          </p:cNvSpPr>
          <p:nvPr>
            <p:ph idx="1"/>
          </p:nvPr>
        </p:nvSpPr>
        <p:spPr>
          <a:xfrm>
            <a:off x="209861" y="1715911"/>
            <a:ext cx="11602387" cy="4461054"/>
          </a:xfrm>
        </p:spPr>
        <p:txBody>
          <a:bodyPr>
            <a:noAutofit/>
          </a:bodyPr>
          <a:lstStyle/>
          <a:p>
            <a:pPr marL="0" indent="0" algn="r">
              <a:lnSpc>
                <a:spcPct val="150000"/>
              </a:lnSpc>
              <a:buNone/>
            </a:pPr>
            <a:r>
              <a:rPr lang="fa-IR" sz="3200" i="1" dirty="0">
                <a:solidFill>
                  <a:schemeClr val="tx1">
                    <a:lumMod val="95000"/>
                    <a:lumOff val="5000"/>
                  </a:schemeClr>
                </a:solidFill>
                <a:cs typeface="B Zar" pitchFamily="2" charset="-78"/>
              </a:rPr>
              <a:t>در2-3 مورد از هر 1000حاملگی رخ می دهد .</a:t>
            </a:r>
          </a:p>
          <a:p>
            <a:pPr marL="0" indent="0" algn="r">
              <a:lnSpc>
                <a:spcPct val="150000"/>
              </a:lnSpc>
              <a:buNone/>
            </a:pPr>
            <a:r>
              <a:rPr lang="fa-IR" sz="3200" i="1" dirty="0">
                <a:solidFill>
                  <a:schemeClr val="tx1">
                    <a:lumMod val="95000"/>
                    <a:lumOff val="5000"/>
                  </a:schemeClr>
                </a:solidFill>
                <a:cs typeface="B Zar" pitchFamily="2" charset="-78"/>
              </a:rPr>
              <a:t>یافته های بالینی :خستگی یبوست،عدم تحمل سرما،افزایش وزن و کرامپ عضلانی،ادم،خستگی پوست،ریزش پوست و طولانی شدن مرحله شل شدگی رفلکس تاندون عمقی و یافته های آزمایشگاهی افزایش تیروتیروپین و کاهش تیروکسین  و در بعضی موارد بزرگ شدگی پاتو لوژیک غده تیروئید </a:t>
            </a:r>
            <a:endParaRPr lang="en-US" sz="3200" i="1" dirty="0">
              <a:solidFill>
                <a:schemeClr val="tx1">
                  <a:lumMod val="95000"/>
                  <a:lumOff val="5000"/>
                </a:schemeClr>
              </a:solidFill>
              <a:cs typeface="B Zar" pitchFamily="2" charset="-78"/>
            </a:endParaRPr>
          </a:p>
        </p:txBody>
      </p:sp>
    </p:spTree>
    <p:extLst>
      <p:ext uri="{BB962C8B-B14F-4D97-AF65-F5344CB8AC3E}">
        <p14:creationId xmlns:p14="http://schemas.microsoft.com/office/powerpoint/2010/main" val="1586278561"/>
      </p:ext>
    </p:extLst>
  </p:cSld>
  <p:clrMapOvr>
    <a:masterClrMapping/>
  </p:clrMapOvr>
  <p:transition spd="slow">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74755" y="1941689"/>
            <a:ext cx="11113957" cy="4699971"/>
          </a:xfrm>
        </p:spPr>
        <p:txBody>
          <a:bodyPr>
            <a:noAutofit/>
          </a:bodyPr>
          <a:lstStyle/>
          <a:p>
            <a:pPr marL="0" indent="0" algn="r">
              <a:lnSpc>
                <a:spcPct val="150000"/>
              </a:lnSpc>
              <a:buNone/>
            </a:pPr>
            <a:r>
              <a:rPr lang="fa-IR" sz="2800" i="1" dirty="0">
                <a:solidFill>
                  <a:schemeClr val="tx1">
                    <a:lumMod val="95000"/>
                    <a:lumOff val="5000"/>
                  </a:schemeClr>
                </a:solidFill>
                <a:cs typeface="B Zar" pitchFamily="2" charset="-78"/>
              </a:rPr>
              <a:t>تشخیص آن بسیار مشکل است چون بسیاری از نشانه های آن در حاملگی نیزشایع است.</a:t>
            </a:r>
          </a:p>
          <a:p>
            <a:pPr marL="0" indent="0" algn="r">
              <a:lnSpc>
                <a:spcPct val="150000"/>
              </a:lnSpc>
              <a:buNone/>
            </a:pPr>
            <a:r>
              <a:rPr lang="fa-IR" sz="2800" i="1" dirty="0">
                <a:solidFill>
                  <a:schemeClr val="tx1">
                    <a:lumMod val="95000"/>
                    <a:lumOff val="5000"/>
                  </a:schemeClr>
                </a:solidFill>
                <a:cs typeface="B Zar" pitchFamily="2" charset="-78"/>
              </a:rPr>
              <a:t>هیپوتیروئیدی شدید در حاملگی ناشایع است.زیرا اغلب سبب ناباروری و افزایش میزان سقط میشود.</a:t>
            </a:r>
          </a:p>
          <a:p>
            <a:pPr marL="0" indent="0" algn="r">
              <a:lnSpc>
                <a:spcPct val="150000"/>
              </a:lnSpc>
              <a:buNone/>
            </a:pPr>
            <a:r>
              <a:rPr lang="fa-IR" sz="2800" i="1" dirty="0">
                <a:solidFill>
                  <a:schemeClr val="tx1">
                    <a:lumMod val="95000"/>
                    <a:lumOff val="5000"/>
                  </a:schemeClr>
                </a:solidFill>
                <a:cs typeface="B Zar" pitchFamily="2" charset="-78"/>
              </a:rPr>
              <a:t>زنان با سابقه ی تیروئیدکتومی یا سابقه تحریک تیروئید با ید رادیواکتیو یا در زنانیکه تحت فن آوری کمک باروری قرار گرفته اند در اوایل حاملگی هیپوتیروئیدی شدید مشاهده میشود </a:t>
            </a:r>
          </a:p>
          <a:p>
            <a:pPr marL="0" indent="0" algn="r">
              <a:lnSpc>
                <a:spcPct val="150000"/>
              </a:lnSpc>
              <a:buNone/>
            </a:pPr>
            <a:r>
              <a:rPr lang="fa-IR" sz="2800" i="1" dirty="0">
                <a:solidFill>
                  <a:schemeClr val="tx1">
                    <a:lumMod val="95000"/>
                    <a:lumOff val="5000"/>
                  </a:schemeClr>
                </a:solidFill>
                <a:cs typeface="B Zar" pitchFamily="2" charset="-78"/>
              </a:rPr>
              <a:t>درمان:لووتیروکسین</a:t>
            </a:r>
            <a:endParaRPr lang="en-US" sz="2800" i="1" dirty="0">
              <a:solidFill>
                <a:schemeClr val="tx1">
                  <a:lumMod val="95000"/>
                  <a:lumOff val="5000"/>
                </a:schemeClr>
              </a:solidFill>
              <a:cs typeface="B Zar" pitchFamily="2" charset="-78"/>
            </a:endParaRPr>
          </a:p>
        </p:txBody>
      </p:sp>
    </p:spTree>
    <p:extLst>
      <p:ext uri="{BB962C8B-B14F-4D97-AF65-F5344CB8AC3E}">
        <p14:creationId xmlns:p14="http://schemas.microsoft.com/office/powerpoint/2010/main" val="423609883"/>
      </p:ext>
    </p:extLst>
  </p:cSld>
  <p:clrMapOvr>
    <a:masterClrMapping/>
  </p:clrMapOvr>
  <p:transition spd="slow">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9902" y="1682044"/>
            <a:ext cx="11767279" cy="5175958"/>
          </a:xfrm>
        </p:spPr>
        <p:txBody>
          <a:bodyPr>
            <a:noAutofit/>
          </a:bodyPr>
          <a:lstStyle/>
          <a:p>
            <a:pPr marL="0" indent="0" algn="r">
              <a:lnSpc>
                <a:spcPct val="150000"/>
              </a:lnSpc>
              <a:buNone/>
            </a:pPr>
            <a:r>
              <a:rPr lang="fa-IR" sz="2800" i="1" dirty="0">
                <a:solidFill>
                  <a:schemeClr val="tx1">
                    <a:lumMod val="95000"/>
                    <a:lumOff val="5000"/>
                  </a:schemeClr>
                </a:solidFill>
                <a:cs typeface="B Zar" pitchFamily="2" charset="-78"/>
              </a:rPr>
              <a:t>آثارجنینی و نوزادی:کمبود ید در اوایل حاملگی ممکن است منجر به هیپرتیروئید هم در مادر و هم در جنین شود.همچنین در تکامل عصبی –روانی جنین اختلال ایجاد می کند و قابلیت های تحصیلی،توانایی خواندن و نمرات آی کیو در جنین کاهش میابد و همچنین خطر پارگی پرده ها(کیسه آب)بیش از تقریبا سه برابر افزایش میابد.</a:t>
            </a:r>
          </a:p>
          <a:p>
            <a:pPr marL="0" indent="0" algn="r">
              <a:lnSpc>
                <a:spcPct val="150000"/>
              </a:lnSpc>
              <a:buNone/>
            </a:pPr>
            <a:r>
              <a:rPr lang="fa-IR" sz="2800" i="1" dirty="0">
                <a:solidFill>
                  <a:schemeClr val="tx1">
                    <a:lumMod val="95000"/>
                    <a:lumOff val="5000"/>
                  </a:schemeClr>
                </a:solidFill>
                <a:cs typeface="B Zar" pitchFamily="2" charset="-78"/>
              </a:rPr>
              <a:t>هیپو تیروکسینمی ایزوله مادری:میزان تیروکسین کاهش اما میزان تیروتروپین در حد طبیعی است گفته می شود هیپوتیروکسینمی ایزوله مادری وجود دارد.که فرزندان این زنان در هفته سوم و ماه دهم  وسال دوم دچار مشکلات مربوط به تکامل عصبی هستند.</a:t>
            </a:r>
          </a:p>
        </p:txBody>
      </p:sp>
    </p:spTree>
    <p:extLst>
      <p:ext uri="{BB962C8B-B14F-4D97-AF65-F5344CB8AC3E}">
        <p14:creationId xmlns:p14="http://schemas.microsoft.com/office/powerpoint/2010/main" val="1685996957"/>
      </p:ext>
    </p:extLst>
  </p:cSld>
  <p:clrMapOvr>
    <a:masterClrMapping/>
  </p:clrMapOvr>
  <p:transition spd="slow">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t>ید و حاملگی</a:t>
            </a:r>
            <a:endParaRPr lang="en-US" dirty="0"/>
          </a:p>
        </p:txBody>
      </p:sp>
      <p:sp>
        <p:nvSpPr>
          <p:cNvPr id="3" name="Content Placeholder 2"/>
          <p:cNvSpPr>
            <a:spLocks noGrp="1"/>
          </p:cNvSpPr>
          <p:nvPr>
            <p:ph idx="1"/>
          </p:nvPr>
        </p:nvSpPr>
        <p:spPr>
          <a:xfrm>
            <a:off x="643467" y="2043289"/>
            <a:ext cx="10622844" cy="3939822"/>
          </a:xfrm>
        </p:spPr>
        <p:txBody>
          <a:bodyPr>
            <a:normAutofit fontScale="85000" lnSpcReduction="20000"/>
          </a:bodyPr>
          <a:lstStyle/>
          <a:p>
            <a:pPr marL="0" indent="0" algn="r">
              <a:lnSpc>
                <a:spcPct val="150000"/>
              </a:lnSpc>
              <a:buNone/>
            </a:pPr>
            <a:r>
              <a:rPr lang="fa-IR" sz="2800" i="1" dirty="0">
                <a:solidFill>
                  <a:schemeClr val="tx1">
                    <a:lumMod val="95000"/>
                    <a:lumOff val="5000"/>
                  </a:schemeClr>
                </a:solidFill>
                <a:cs typeface="B Zar" pitchFamily="2" charset="-78"/>
              </a:rPr>
              <a:t>ید و حاملگی: به طور کلی کافی بودن ید لازمه تکامل نورولوژیک جنین بلافاصله بعد از لقاح است و اختلالات حاصل از آن بسته به شدت کمبود آن است مکمل ید از وقوع گواتر جنینی جلوگیری می کند و در اثر کمبود خفیف ید بروز اختلال هوشی(عقلانی) مورد شک است.کمبود  شدید ید به صورت کریتینیسم اندمیک دیده میشود.در دوران حامگی روزانه 220 میکروگرم ید و در دوران شیردهی روزانه 290میکروگرم ید مصرف می شود.</a:t>
            </a:r>
          </a:p>
          <a:p>
            <a:pPr marL="0" indent="0" algn="r">
              <a:lnSpc>
                <a:spcPct val="150000"/>
              </a:lnSpc>
              <a:buNone/>
            </a:pPr>
            <a:r>
              <a:rPr lang="fa-IR" sz="2800" i="1" dirty="0">
                <a:solidFill>
                  <a:schemeClr val="tx1">
                    <a:lumMod val="95000"/>
                    <a:lumOff val="5000"/>
                  </a:schemeClr>
                </a:solidFill>
                <a:cs typeface="B Zar" pitchFamily="2" charset="-78"/>
              </a:rPr>
              <a:t>انجمن تیروئید آمریکا توصیه کرده زنان حامله یا شیرده علاوه بر ویتامین ها روزانه 150 میکروگرم ید مصرف کنند.</a:t>
            </a:r>
          </a:p>
          <a:p>
            <a:pPr marL="0" indent="0" algn="r">
              <a:lnSpc>
                <a:spcPct val="150000"/>
              </a:lnSpc>
              <a:buNone/>
            </a:pPr>
            <a:r>
              <a:rPr lang="fa-IR" sz="2800" i="1" dirty="0">
                <a:solidFill>
                  <a:schemeClr val="tx1">
                    <a:lumMod val="95000"/>
                    <a:lumOff val="5000"/>
                  </a:schemeClr>
                </a:solidFill>
                <a:cs typeface="B Zar" pitchFamily="2" charset="-78"/>
              </a:rPr>
              <a:t>نکته:تیروئیدکتومی اگر در سن حاملگی کمتر از 24-26هفته باشد جراحی تیروئید میتواند بی خطر باشد اما بعد از این زمان باعث تحریک لیبر پره ترم شود.   </a:t>
            </a:r>
          </a:p>
        </p:txBody>
      </p:sp>
    </p:spTree>
    <p:extLst>
      <p:ext uri="{BB962C8B-B14F-4D97-AF65-F5344CB8AC3E}">
        <p14:creationId xmlns:p14="http://schemas.microsoft.com/office/powerpoint/2010/main" val="2283806401"/>
      </p:ext>
    </p:extLst>
  </p:cSld>
  <p:clrMapOvr>
    <a:masterClrMapping/>
  </p:clrMapOvr>
  <p:transition spd="slow">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5A3ECE-45EE-F03A-3F5C-A9969D9E1C4C}"/>
              </a:ext>
            </a:extLst>
          </p:cNvPr>
          <p:cNvSpPr>
            <a:spLocks noGrp="1"/>
          </p:cNvSpPr>
          <p:nvPr>
            <p:ph type="title"/>
          </p:nvPr>
        </p:nvSpPr>
        <p:spPr/>
        <p:txBody>
          <a:bodyPr/>
          <a:lstStyle/>
          <a:p>
            <a:pPr algn="ctr"/>
            <a:r>
              <a:rPr lang="fa-IR" dirty="0"/>
              <a:t>تبلیغ</a:t>
            </a:r>
            <a:endParaRPr lang="en-US" dirty="0"/>
          </a:p>
        </p:txBody>
      </p:sp>
      <p:pic>
        <p:nvPicPr>
          <p:cNvPr id="5" name="Content Placeholder 4">
            <a:extLst>
              <a:ext uri="{FF2B5EF4-FFF2-40B4-BE49-F238E27FC236}">
                <a16:creationId xmlns:a16="http://schemas.microsoft.com/office/drawing/2014/main" id="{62DB62E6-8583-55CF-46DA-9307640629E1}"/>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755419" y="1846263"/>
            <a:ext cx="6741487" cy="4022725"/>
          </a:xfrm>
        </p:spPr>
      </p:pic>
    </p:spTree>
    <p:extLst>
      <p:ext uri="{BB962C8B-B14F-4D97-AF65-F5344CB8AC3E}">
        <p14:creationId xmlns:p14="http://schemas.microsoft.com/office/powerpoint/2010/main" val="1238616235"/>
      </p:ext>
    </p:extLst>
  </p:cSld>
  <p:clrMapOvr>
    <a:masterClrMapping/>
  </p:clrMapOvr>
  <p:transition spd="slow">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5A3ECE-45EE-F03A-3F5C-A9969D9E1C4C}"/>
              </a:ext>
            </a:extLst>
          </p:cNvPr>
          <p:cNvSpPr>
            <a:spLocks noGrp="1"/>
          </p:cNvSpPr>
          <p:nvPr>
            <p:ph type="title"/>
          </p:nvPr>
        </p:nvSpPr>
        <p:spPr/>
        <p:txBody>
          <a:bodyPr/>
          <a:lstStyle/>
          <a:p>
            <a:pPr algn="ctr"/>
            <a:r>
              <a:rPr lang="fa-IR" dirty="0"/>
              <a:t>تبلیغ</a:t>
            </a:r>
            <a:endParaRPr lang="en-US" dirty="0"/>
          </a:p>
        </p:txBody>
      </p:sp>
      <p:pic>
        <p:nvPicPr>
          <p:cNvPr id="7" name="Content Placeholder 6">
            <a:extLst>
              <a:ext uri="{FF2B5EF4-FFF2-40B4-BE49-F238E27FC236}">
                <a16:creationId xmlns:a16="http://schemas.microsoft.com/office/drawing/2014/main" id="{BB02A9DF-070D-BAC4-895E-34BCCE5E7D48}"/>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444346" y="1846263"/>
            <a:ext cx="5363633" cy="4022725"/>
          </a:xfrm>
        </p:spPr>
      </p:pic>
    </p:spTree>
    <p:extLst>
      <p:ext uri="{BB962C8B-B14F-4D97-AF65-F5344CB8AC3E}">
        <p14:creationId xmlns:p14="http://schemas.microsoft.com/office/powerpoint/2010/main" val="1207958722"/>
      </p:ext>
    </p:extLst>
  </p:cSld>
  <p:clrMapOvr>
    <a:masterClrMapping/>
  </p:clrMapOvr>
  <p:transition spd="slow">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5A3ECE-45EE-F03A-3F5C-A9969D9E1C4C}"/>
              </a:ext>
            </a:extLst>
          </p:cNvPr>
          <p:cNvSpPr>
            <a:spLocks noGrp="1"/>
          </p:cNvSpPr>
          <p:nvPr>
            <p:ph type="title"/>
          </p:nvPr>
        </p:nvSpPr>
        <p:spPr/>
        <p:txBody>
          <a:bodyPr/>
          <a:lstStyle/>
          <a:p>
            <a:pPr algn="ctr"/>
            <a:r>
              <a:rPr lang="fa-IR" dirty="0"/>
              <a:t>تبلیغ</a:t>
            </a:r>
            <a:endParaRPr lang="en-US" dirty="0"/>
          </a:p>
        </p:txBody>
      </p:sp>
      <p:pic>
        <p:nvPicPr>
          <p:cNvPr id="6" name="Content Placeholder 5">
            <a:extLst>
              <a:ext uri="{FF2B5EF4-FFF2-40B4-BE49-F238E27FC236}">
                <a16:creationId xmlns:a16="http://schemas.microsoft.com/office/drawing/2014/main" id="{9305CDBB-41FE-1AF1-5FBF-833EA317722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27148" y="1846263"/>
            <a:ext cx="7998030" cy="4022725"/>
          </a:xfrm>
        </p:spPr>
      </p:pic>
    </p:spTree>
    <p:extLst>
      <p:ext uri="{BB962C8B-B14F-4D97-AF65-F5344CB8AC3E}">
        <p14:creationId xmlns:p14="http://schemas.microsoft.com/office/powerpoint/2010/main" val="2868804353"/>
      </p:ext>
    </p:extLst>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01043" y="3525190"/>
            <a:ext cx="10515600" cy="1004341"/>
          </a:xfrm>
        </p:spPr>
        <p:txBody>
          <a:bodyPr>
            <a:noAutofit/>
          </a:bodyPr>
          <a:lstStyle/>
          <a:p>
            <a:r>
              <a:rPr lang="fa-IR" sz="8800" dirty="0">
                <a:solidFill>
                  <a:srgbClr val="00B0F0"/>
                </a:solidFill>
                <a:latin typeface="Andalus" panose="02020603050405020304" pitchFamily="18" charset="-78"/>
                <a:cs typeface="B Titr" pitchFamily="2" charset="-78"/>
              </a:rPr>
              <a:t> اختلالات تیروئیدی در حاملگی  </a:t>
            </a:r>
            <a:endParaRPr lang="en-US" sz="8800" dirty="0">
              <a:solidFill>
                <a:srgbClr val="00B0F0"/>
              </a:solidFill>
              <a:cs typeface="B Titr" pitchFamily="2" charset="-78"/>
            </a:endParaRPr>
          </a:p>
        </p:txBody>
      </p:sp>
      <p:sp>
        <p:nvSpPr>
          <p:cNvPr id="3" name="Content Placeholder 2"/>
          <p:cNvSpPr>
            <a:spLocks noGrp="1"/>
          </p:cNvSpPr>
          <p:nvPr>
            <p:ph idx="1"/>
          </p:nvPr>
        </p:nvSpPr>
        <p:spPr/>
        <p:txBody>
          <a:bodyPr>
            <a:normAutofit/>
          </a:bodyPr>
          <a:lstStyle/>
          <a:p>
            <a:pPr algn="r"/>
            <a:endParaRPr lang="fa-IR" dirty="0"/>
          </a:p>
          <a:p>
            <a:pPr algn="r"/>
            <a:endParaRPr lang="fa-IR" dirty="0"/>
          </a:p>
          <a:p>
            <a:pPr algn="r"/>
            <a:endParaRPr lang="fa-IR" dirty="0"/>
          </a:p>
          <a:p>
            <a:pPr algn="r"/>
            <a:endParaRPr lang="fa-IR" dirty="0"/>
          </a:p>
          <a:p>
            <a:pPr algn="r"/>
            <a:endParaRPr lang="fa-IR" dirty="0"/>
          </a:p>
          <a:p>
            <a:pPr algn="r"/>
            <a:endParaRPr lang="fa-IR" dirty="0"/>
          </a:p>
        </p:txBody>
      </p:sp>
    </p:spTree>
    <p:extLst>
      <p:ext uri="{BB962C8B-B14F-4D97-AF65-F5344CB8AC3E}">
        <p14:creationId xmlns:p14="http://schemas.microsoft.com/office/powerpoint/2010/main" val="1228223767"/>
      </p:ext>
    </p:extLst>
  </p:cSld>
  <p:clrMapOvr>
    <a:masterClrMapping/>
  </p:clrMapOvr>
  <p:transition spd="slow">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12192000" cy="6985416"/>
          </a:xfrm>
        </p:spPr>
      </p:pic>
      <p:sp>
        <p:nvSpPr>
          <p:cNvPr id="7" name="TextBox 6"/>
          <p:cNvSpPr txBox="1"/>
          <p:nvPr/>
        </p:nvSpPr>
        <p:spPr>
          <a:xfrm>
            <a:off x="1779404" y="1704321"/>
            <a:ext cx="8694152" cy="2123658"/>
          </a:xfrm>
          <a:prstGeom prst="rect">
            <a:avLst/>
          </a:prstGeom>
          <a:noFill/>
        </p:spPr>
        <p:txBody>
          <a:bodyPr wrap="square" rtlCol="0">
            <a:spAutoFit/>
          </a:bodyPr>
          <a:lstStyle/>
          <a:p>
            <a:pPr algn="ctr"/>
            <a:r>
              <a:rPr lang="fa-IR"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abic Typesetting" panose="03020402040406030203" pitchFamily="66" charset="-78"/>
                <a:cs typeface="B Titr" panose="00000700000000000000" pitchFamily="2" charset="-78"/>
              </a:rPr>
              <a:t>آدمیان به لبخندی که بر لب ها مینشانند،</a:t>
            </a:r>
            <a:br>
              <a:rPr lang="fa-IR"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abic Typesetting" panose="03020402040406030203" pitchFamily="66" charset="-78"/>
                <a:cs typeface="B Titr" panose="00000700000000000000" pitchFamily="2" charset="-78"/>
              </a:rPr>
            </a:br>
            <a:r>
              <a:rPr lang="fa-IR"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abic Typesetting" panose="03020402040406030203" pitchFamily="66" charset="-78"/>
                <a:cs typeface="B Titr" panose="00000700000000000000" pitchFamily="2" charset="-78"/>
              </a:rPr>
              <a:t>به احساس خوبیکه بر جا مینهند و به دردی که از یکدیگر می کاهند می ارزند...</a:t>
            </a:r>
            <a:endParaRPr lang="en-US"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abic Typesetting" panose="03020402040406030203" pitchFamily="66" charset="-78"/>
              <a:cs typeface="B Titr" panose="00000700000000000000" pitchFamily="2" charset="-78"/>
            </a:endParaRPr>
          </a:p>
        </p:txBody>
      </p:sp>
    </p:spTree>
    <p:extLst>
      <p:ext uri="{BB962C8B-B14F-4D97-AF65-F5344CB8AC3E}">
        <p14:creationId xmlns:p14="http://schemas.microsoft.com/office/powerpoint/2010/main" val="1834442281"/>
      </p:ext>
    </p:extLst>
  </p:cSld>
  <p:clrMapOvr>
    <a:masterClrMapping/>
  </p:clrMapOvr>
  <p:transition spd="slow">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69067" y="2269067"/>
            <a:ext cx="9166577" cy="3601155"/>
          </a:xfrm>
        </p:spPr>
        <p:txBody>
          <a:bodyPr>
            <a:noAutofit/>
          </a:bodyPr>
          <a:lstStyle/>
          <a:p>
            <a:pPr marL="0" indent="0" algn="r">
              <a:lnSpc>
                <a:spcPct val="200000"/>
              </a:lnSpc>
              <a:buNone/>
            </a:pPr>
            <a:r>
              <a:rPr lang="fa-IR" sz="2400" i="1" dirty="0">
                <a:solidFill>
                  <a:schemeClr val="tx1">
                    <a:lumMod val="95000"/>
                    <a:lumOff val="5000"/>
                  </a:schemeClr>
                </a:solidFill>
                <a:cs typeface="B Zar" pitchFamily="2" charset="-78"/>
              </a:rPr>
              <a:t>اختلالات تیروئیدی در زنان جوان شایع است وارتباط نزدیکی بین عملکرد تیروئیدی مادر وجنین وجود دارد.</a:t>
            </a:r>
          </a:p>
          <a:p>
            <a:pPr marL="0" indent="0" algn="r">
              <a:lnSpc>
                <a:spcPct val="200000"/>
              </a:lnSpc>
              <a:buNone/>
            </a:pPr>
            <a:r>
              <a:rPr lang="fa-IR" sz="2400" i="1" dirty="0">
                <a:solidFill>
                  <a:schemeClr val="tx1">
                    <a:lumMod val="95000"/>
                    <a:lumOff val="5000"/>
                  </a:schemeClr>
                </a:solidFill>
                <a:cs typeface="B Zar" pitchFamily="2" charset="-78"/>
              </a:rPr>
              <a:t>داروی مؤثر بر تیروئید مادر غده تیروئید جنین را نیز تحت تأثیر قرار می دهد. تحقیقات نشان داده انتی بادی های تیروئید با افزایش سقط زودرس همراه است و همچنین هیپرتیروئید کنترل نشده وهیپوتیروئید درمان  نشده سبب پیامد نامطلوب حاملگی می شود.</a:t>
            </a:r>
            <a:endParaRPr lang="en-US" sz="2400" i="1" dirty="0">
              <a:solidFill>
                <a:schemeClr val="tx1">
                  <a:lumMod val="95000"/>
                  <a:lumOff val="5000"/>
                </a:schemeClr>
              </a:solidFill>
              <a:cs typeface="B Zar"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451538"/>
            <a:ext cx="1897379" cy="3300153"/>
          </a:xfrm>
          <a:prstGeom prst="rect">
            <a:avLst/>
          </a:prstGeom>
        </p:spPr>
      </p:pic>
    </p:spTree>
    <p:extLst>
      <p:ext uri="{BB962C8B-B14F-4D97-AF65-F5344CB8AC3E}">
        <p14:creationId xmlns:p14="http://schemas.microsoft.com/office/powerpoint/2010/main" val="3454273841"/>
      </p:ext>
    </p:extLst>
  </p:cSld>
  <p:clrMapOvr>
    <a:masterClrMapping/>
  </p:clrMapOvr>
  <p:transition spd="slow">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9867" y="1"/>
            <a:ext cx="10303933" cy="1659466"/>
          </a:xfrm>
        </p:spPr>
        <p:txBody>
          <a:bodyPr>
            <a:normAutofit/>
          </a:bodyPr>
          <a:lstStyle/>
          <a:p>
            <a:pPr algn="ctr"/>
            <a:r>
              <a:rPr lang="fa-IR" sz="4400" i="1" dirty="0">
                <a:solidFill>
                  <a:schemeClr val="accent1">
                    <a:lumMod val="40000"/>
                    <a:lumOff val="60000"/>
                  </a:schemeClr>
                </a:solidFill>
                <a:latin typeface="Andalus" panose="02020603050405020304" pitchFamily="18" charset="-78"/>
                <a:cs typeface="B Titr" pitchFamily="2" charset="-78"/>
              </a:rPr>
              <a:t>فیزیولوژی تیروئید و حاملگی:</a:t>
            </a:r>
            <a:endParaRPr lang="en-US" sz="4400" i="1" dirty="0">
              <a:solidFill>
                <a:schemeClr val="accent1">
                  <a:lumMod val="40000"/>
                  <a:lumOff val="60000"/>
                </a:schemeClr>
              </a:solidFill>
              <a:latin typeface="Andalus" panose="02020603050405020304" pitchFamily="18" charset="-78"/>
              <a:cs typeface="B Titr" pitchFamily="2" charset="-78"/>
            </a:endParaRPr>
          </a:p>
        </p:txBody>
      </p:sp>
      <p:sp>
        <p:nvSpPr>
          <p:cNvPr id="3" name="Content Placeholder 2"/>
          <p:cNvSpPr>
            <a:spLocks noGrp="1"/>
          </p:cNvSpPr>
          <p:nvPr>
            <p:ph idx="1"/>
          </p:nvPr>
        </p:nvSpPr>
        <p:spPr>
          <a:xfrm>
            <a:off x="519289" y="1930400"/>
            <a:ext cx="11164711" cy="4154311"/>
          </a:xfrm>
        </p:spPr>
        <p:txBody>
          <a:bodyPr>
            <a:noAutofit/>
          </a:bodyPr>
          <a:lstStyle/>
          <a:p>
            <a:pPr marL="0" indent="0" algn="r">
              <a:lnSpc>
                <a:spcPct val="160000"/>
              </a:lnSpc>
              <a:buNone/>
            </a:pPr>
            <a:r>
              <a:rPr lang="en-US" sz="2400" dirty="0">
                <a:solidFill>
                  <a:schemeClr val="tx1">
                    <a:lumMod val="95000"/>
                    <a:lumOff val="5000"/>
                  </a:schemeClr>
                </a:solidFill>
                <a:cs typeface="B Zar" pitchFamily="2" charset="-78"/>
              </a:rPr>
              <a:t>:TSH</a:t>
            </a:r>
            <a:r>
              <a:rPr lang="fa-IR" sz="2400" dirty="0">
                <a:solidFill>
                  <a:schemeClr val="tx1">
                    <a:lumMod val="95000"/>
                    <a:lumOff val="5000"/>
                  </a:schemeClr>
                </a:solidFill>
                <a:cs typeface="B Zar" pitchFamily="2" charset="-78"/>
              </a:rPr>
              <a:t>تیروتروپین یا</a:t>
            </a:r>
          </a:p>
          <a:p>
            <a:pPr marL="0" indent="0" algn="r" rtl="1">
              <a:lnSpc>
                <a:spcPct val="160000"/>
              </a:lnSpc>
            </a:pPr>
            <a:r>
              <a:rPr lang="fa-IR" sz="2400" dirty="0">
                <a:solidFill>
                  <a:schemeClr val="tx1">
                    <a:lumMod val="95000"/>
                    <a:lumOff val="5000"/>
                  </a:schemeClr>
                </a:solidFill>
                <a:cs typeface="B Zar" pitchFamily="2" charset="-78"/>
              </a:rPr>
              <a:t>(هورمون محرک تیروئید)در حال حاضر نقش مهمی در تشخیص اختلالات تیروئید  دارد.این هورمون در اوایل حاملگی کاهش می یابد که علت آن تحریک تیروئید</a:t>
            </a:r>
            <a:r>
              <a:rPr lang="en-US" sz="2400" dirty="0">
                <a:solidFill>
                  <a:schemeClr val="tx1">
                    <a:lumMod val="95000"/>
                    <a:lumOff val="5000"/>
                  </a:schemeClr>
                </a:solidFill>
                <a:cs typeface="B Zar" pitchFamily="2" charset="-78"/>
              </a:rPr>
              <a:t> </a:t>
            </a:r>
            <a:r>
              <a:rPr lang="fa-IR" sz="2400" dirty="0">
                <a:solidFill>
                  <a:schemeClr val="tx1">
                    <a:lumMod val="95000"/>
                    <a:lumOff val="5000"/>
                  </a:schemeClr>
                </a:solidFill>
                <a:cs typeface="B Zar" pitchFamily="2" charset="-78"/>
              </a:rPr>
              <a:t>توسط</a:t>
            </a:r>
            <a:r>
              <a:rPr lang="en-CA" sz="2400" dirty="0">
                <a:solidFill>
                  <a:schemeClr val="tx1">
                    <a:lumMod val="95000"/>
                    <a:lumOff val="5000"/>
                  </a:schemeClr>
                </a:solidFill>
                <a:cs typeface="B Zar" pitchFamily="2" charset="-78"/>
              </a:rPr>
              <a:t> </a:t>
            </a:r>
            <a:r>
              <a:rPr lang="fa-IR" sz="2400" dirty="0">
                <a:solidFill>
                  <a:schemeClr val="tx1">
                    <a:lumMod val="95000"/>
                    <a:lumOff val="5000"/>
                  </a:schemeClr>
                </a:solidFill>
                <a:cs typeface="B Zar" pitchFamily="2" charset="-78"/>
              </a:rPr>
              <a:t> </a:t>
            </a:r>
            <a:r>
              <a:rPr lang="en-US" sz="2400" dirty="0">
                <a:solidFill>
                  <a:schemeClr val="tx1">
                    <a:lumMod val="95000"/>
                    <a:lumOff val="5000"/>
                  </a:schemeClr>
                </a:solidFill>
                <a:cs typeface="B Zar" pitchFamily="2" charset="-78"/>
              </a:rPr>
              <a:t>   </a:t>
            </a:r>
            <a:r>
              <a:rPr lang="en-CA" sz="2400" dirty="0" err="1">
                <a:solidFill>
                  <a:schemeClr val="tx1">
                    <a:lumMod val="95000"/>
                    <a:lumOff val="5000"/>
                  </a:schemeClr>
                </a:solidFill>
                <a:cs typeface="B Zar" pitchFamily="2" charset="-78"/>
              </a:rPr>
              <a:t>hCG</a:t>
            </a:r>
            <a:r>
              <a:rPr lang="en-CA" sz="2400" dirty="0">
                <a:solidFill>
                  <a:schemeClr val="tx1">
                    <a:lumMod val="95000"/>
                    <a:lumOff val="5000"/>
                  </a:schemeClr>
                </a:solidFill>
                <a:cs typeface="B Zar" pitchFamily="2" charset="-78"/>
              </a:rPr>
              <a:t> </a:t>
            </a:r>
            <a:r>
              <a:rPr lang="fa-IR" sz="2400" dirty="0">
                <a:solidFill>
                  <a:schemeClr val="tx1">
                    <a:lumMod val="95000"/>
                    <a:lumOff val="5000"/>
                  </a:schemeClr>
                </a:solidFill>
                <a:cs typeface="B Zar" pitchFamily="2" charset="-78"/>
              </a:rPr>
              <a:t>(گنا دوتروپین کوریون انسان) که در 12 هفته اول مقدار سرمی آن به اوج میرسد. و</a:t>
            </a:r>
            <a:r>
              <a:rPr lang="en-US" sz="2400" dirty="0">
                <a:solidFill>
                  <a:schemeClr val="tx1">
                    <a:lumMod val="95000"/>
                    <a:lumOff val="5000"/>
                  </a:schemeClr>
                </a:solidFill>
                <a:cs typeface="B Zar" pitchFamily="2" charset="-78"/>
              </a:rPr>
              <a:t> </a:t>
            </a:r>
            <a:r>
              <a:rPr lang="fa-IR" sz="2400" dirty="0">
                <a:solidFill>
                  <a:schemeClr val="tx1">
                    <a:lumMod val="95000"/>
                    <a:lumOff val="5000"/>
                  </a:schemeClr>
                </a:solidFill>
                <a:cs typeface="B Zar" pitchFamily="2" charset="-78"/>
              </a:rPr>
              <a:t>موجب اثر روی تیروکسین شده تاترشح تیروتروپین از هیپوفیز را مهار کند.</a:t>
            </a:r>
          </a:p>
          <a:p>
            <a:pPr marL="0" indent="0" algn="r" rtl="1">
              <a:lnSpc>
                <a:spcPct val="160000"/>
              </a:lnSpc>
            </a:pPr>
            <a:r>
              <a:rPr lang="fa-IR" sz="2400" dirty="0">
                <a:solidFill>
                  <a:schemeClr val="tx1">
                    <a:lumMod val="95000"/>
                    <a:lumOff val="5000"/>
                  </a:schemeClr>
                </a:solidFill>
                <a:cs typeface="B Zar" pitchFamily="2" charset="-78"/>
              </a:rPr>
              <a:t>تیروکسین (</a:t>
            </a:r>
            <a:r>
              <a:rPr lang="en-CA" sz="2400" dirty="0">
                <a:solidFill>
                  <a:schemeClr val="tx1">
                    <a:lumMod val="95000"/>
                    <a:lumOff val="5000"/>
                  </a:schemeClr>
                </a:solidFill>
                <a:cs typeface="B Zar" pitchFamily="2" charset="-78"/>
              </a:rPr>
              <a:t>T4</a:t>
            </a:r>
            <a:r>
              <a:rPr lang="fa-IR" sz="2400" dirty="0">
                <a:solidFill>
                  <a:schemeClr val="tx1">
                    <a:lumMod val="95000"/>
                    <a:lumOff val="5000"/>
                  </a:schemeClr>
                </a:solidFill>
                <a:cs typeface="B Zar" pitchFamily="2" charset="-78"/>
              </a:rPr>
              <a:t>)</a:t>
            </a:r>
            <a:r>
              <a:rPr lang="en-US" sz="2400" dirty="0">
                <a:solidFill>
                  <a:schemeClr val="tx1">
                    <a:lumMod val="95000"/>
                    <a:lumOff val="5000"/>
                  </a:schemeClr>
                </a:solidFill>
                <a:cs typeface="B Zar" pitchFamily="2" charset="-78"/>
              </a:rPr>
              <a:t>: </a:t>
            </a:r>
            <a:r>
              <a:rPr lang="fa-IR" sz="2400" dirty="0">
                <a:solidFill>
                  <a:schemeClr val="tx1">
                    <a:lumMod val="95000"/>
                    <a:lumOff val="5000"/>
                  </a:schemeClr>
                </a:solidFill>
                <a:cs typeface="B Zar" pitchFamily="2" charset="-78"/>
              </a:rPr>
              <a:t>در تمام طول حاملگی از جفت عبور می کند وحتئ قبل از شکل گیری تیروئید جنین برای تکامل طبیعی  مغز و جنین ضروری است. بنابراین در طی حاملگی به طورمتناسب</a:t>
            </a:r>
            <a:r>
              <a:rPr lang="en-US" sz="2400" dirty="0">
                <a:solidFill>
                  <a:schemeClr val="tx1">
                    <a:lumMod val="95000"/>
                    <a:lumOff val="5000"/>
                  </a:schemeClr>
                </a:solidFill>
                <a:cs typeface="B Zar" pitchFamily="2" charset="-78"/>
              </a:rPr>
              <a:t>T4</a:t>
            </a:r>
            <a:r>
              <a:rPr lang="fa-IR" sz="2400" dirty="0">
                <a:solidFill>
                  <a:schemeClr val="tx1">
                    <a:lumMod val="95000"/>
                    <a:lumOff val="5000"/>
                  </a:schemeClr>
                </a:solidFill>
                <a:cs typeface="B Zar" pitchFamily="2" charset="-78"/>
              </a:rPr>
              <a:t> افزایش و  </a:t>
            </a:r>
            <a:r>
              <a:rPr lang="en-US" sz="2400" dirty="0">
                <a:solidFill>
                  <a:schemeClr val="tx1">
                    <a:lumMod val="95000"/>
                    <a:lumOff val="5000"/>
                  </a:schemeClr>
                </a:solidFill>
                <a:cs typeface="B Zar" pitchFamily="2" charset="-78"/>
              </a:rPr>
              <a:t>TSH</a:t>
            </a:r>
            <a:r>
              <a:rPr lang="fa-IR" sz="2400" dirty="0">
                <a:solidFill>
                  <a:schemeClr val="tx1">
                    <a:lumMod val="95000"/>
                    <a:lumOff val="5000"/>
                  </a:schemeClr>
                </a:solidFill>
                <a:cs typeface="B Zar" pitchFamily="2" charset="-78"/>
              </a:rPr>
              <a:t>کاهش</a:t>
            </a:r>
            <a:r>
              <a:rPr lang="en-US" sz="2400" dirty="0">
                <a:solidFill>
                  <a:schemeClr val="tx1">
                    <a:lumMod val="95000"/>
                    <a:lumOff val="5000"/>
                  </a:schemeClr>
                </a:solidFill>
                <a:cs typeface="B Zar" pitchFamily="2" charset="-78"/>
              </a:rPr>
              <a:t>,</a:t>
            </a:r>
            <a:r>
              <a:rPr lang="fa-IR" sz="2400" dirty="0">
                <a:solidFill>
                  <a:schemeClr val="tx1">
                    <a:lumMod val="95000"/>
                    <a:lumOff val="5000"/>
                  </a:schemeClr>
                </a:solidFill>
                <a:cs typeface="B Zar" pitchFamily="2" charset="-78"/>
              </a:rPr>
              <a:t> می یابد.</a:t>
            </a:r>
            <a:endParaRPr lang="fa-IR" sz="2400" b="1" dirty="0">
              <a:solidFill>
                <a:schemeClr val="tx1">
                  <a:lumMod val="95000"/>
                  <a:lumOff val="5000"/>
                </a:schemeClr>
              </a:solidFill>
              <a:cs typeface="B Zar" pitchFamily="2" charset="-78"/>
            </a:endParaRPr>
          </a:p>
          <a:p>
            <a:pPr marL="0" indent="0" algn="r">
              <a:lnSpc>
                <a:spcPct val="160000"/>
              </a:lnSpc>
              <a:buNone/>
            </a:pPr>
            <a:endParaRPr lang="fa-IR" sz="2400" b="1" dirty="0">
              <a:solidFill>
                <a:schemeClr val="tx1">
                  <a:lumMod val="95000"/>
                  <a:lumOff val="5000"/>
                </a:schemeClr>
              </a:solidFill>
              <a:cs typeface="B Zar" pitchFamily="2" charset="-78"/>
            </a:endParaRPr>
          </a:p>
        </p:txBody>
      </p:sp>
      <p:sp>
        <p:nvSpPr>
          <p:cNvPr id="4" name="Left Arrow 3"/>
          <p:cNvSpPr/>
          <p:nvPr/>
        </p:nvSpPr>
        <p:spPr>
          <a:xfrm>
            <a:off x="3075710" y="2842955"/>
            <a:ext cx="45719" cy="45719"/>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657687261"/>
      </p:ext>
    </p:extLst>
  </p:cSld>
  <p:clrMapOvr>
    <a:masterClrMapping/>
  </p:clrMapOvr>
  <p:transition spd="slow">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79685"/>
            <a:ext cx="10515600" cy="2170373"/>
          </a:xfrm>
        </p:spPr>
        <p:txBody>
          <a:bodyPr>
            <a:normAutofit/>
          </a:bodyPr>
          <a:lstStyle/>
          <a:p>
            <a:pPr algn="ctr"/>
            <a:r>
              <a:rPr lang="fa-IR" sz="8800" i="1" dirty="0">
                <a:solidFill>
                  <a:schemeClr val="accent1">
                    <a:lumMod val="40000"/>
                    <a:lumOff val="60000"/>
                  </a:schemeClr>
                </a:solidFill>
                <a:latin typeface="Andalus" panose="02020603050405020304" pitchFamily="18" charset="-78"/>
                <a:cs typeface="Andalus" panose="02020603050405020304" pitchFamily="18" charset="-78"/>
              </a:rPr>
              <a:t>ادامه:</a:t>
            </a:r>
            <a:endParaRPr lang="en-US" sz="8800" i="1" dirty="0">
              <a:solidFill>
                <a:schemeClr val="accent1">
                  <a:lumMod val="40000"/>
                  <a:lumOff val="60000"/>
                </a:schemeClr>
              </a:solidFill>
              <a:latin typeface="Andalus" panose="02020603050405020304" pitchFamily="18" charset="-78"/>
              <a:cs typeface="Andalus" panose="02020603050405020304" pitchFamily="18" charset="-78"/>
            </a:endParaRPr>
          </a:p>
        </p:txBody>
      </p:sp>
      <p:sp>
        <p:nvSpPr>
          <p:cNvPr id="3" name="Content Placeholder 2"/>
          <p:cNvSpPr>
            <a:spLocks noGrp="1"/>
          </p:cNvSpPr>
          <p:nvPr>
            <p:ph idx="1"/>
          </p:nvPr>
        </p:nvSpPr>
        <p:spPr>
          <a:xfrm>
            <a:off x="474133" y="1941688"/>
            <a:ext cx="11379200" cy="4267201"/>
          </a:xfrm>
        </p:spPr>
        <p:txBody>
          <a:bodyPr>
            <a:noAutofit/>
          </a:bodyPr>
          <a:lstStyle/>
          <a:p>
            <a:pPr marL="0" indent="0" algn="r">
              <a:lnSpc>
                <a:spcPct val="150000"/>
              </a:lnSpc>
              <a:buNone/>
            </a:pPr>
            <a:r>
              <a:rPr lang="fa-IR" sz="2400" i="1" dirty="0">
                <a:solidFill>
                  <a:schemeClr val="tx1">
                    <a:lumMod val="95000"/>
                    <a:lumOff val="5000"/>
                  </a:schemeClr>
                </a:solidFill>
                <a:cs typeface="B Zar" pitchFamily="2" charset="-78"/>
              </a:rPr>
              <a:t>همچنین از هفته 12 به بعد تیروئید جنین شروع به ساخت هورمون تیروئید می کند اما باز هم تیروکسین مادر پر اهمیت است در واقع تیروکسین مادر مسؤل ساخت 30 درصدتیروکسین جنین است.</a:t>
            </a:r>
          </a:p>
          <a:p>
            <a:pPr marL="0" indent="0" algn="r">
              <a:lnSpc>
                <a:spcPct val="150000"/>
              </a:lnSpc>
              <a:buNone/>
            </a:pPr>
            <a:r>
              <a:rPr lang="fa-IR" sz="2400" i="1" dirty="0">
                <a:solidFill>
                  <a:schemeClr val="tx1">
                    <a:lumMod val="95000"/>
                    <a:lumOff val="5000"/>
                  </a:schemeClr>
                </a:solidFill>
                <a:cs typeface="B Zar" pitchFamily="2" charset="-78"/>
              </a:rPr>
              <a:t>نکته:تیروکسین از جفت عبور کرده اما تیروتروپین از جفت عبور نمی کند.</a:t>
            </a:r>
          </a:p>
          <a:p>
            <a:pPr marL="0" indent="0" algn="r">
              <a:lnSpc>
                <a:spcPct val="150000"/>
              </a:lnSpc>
              <a:buNone/>
            </a:pPr>
            <a:r>
              <a:rPr lang="fa-IR" sz="2400" i="1" dirty="0">
                <a:solidFill>
                  <a:schemeClr val="tx1">
                    <a:lumMod val="95000"/>
                    <a:lumOff val="5000"/>
                  </a:schemeClr>
                </a:solidFill>
                <a:cs typeface="B Zar" pitchFamily="2" charset="-78"/>
              </a:rPr>
              <a:t>در کل شیوع بیماری های تیروئید در زنان بیشتر از مردان است علت آن تردد سلول ها بین مادر و جنین است.هنگامی که لنفوسیت جنین وارد گردش خون مادر می شود ممکن است 20 سال آنجا بماند.حتئ احتمال مبادله سلول بنیادی نیز وجود دارد که این سلول های مبادله شده در تعدادی از بافت مادر من جمله تیروئید می توانند اقامت کنند. </a:t>
            </a:r>
            <a:endParaRPr lang="en-US" sz="2400" i="1" dirty="0">
              <a:solidFill>
                <a:schemeClr val="tx1">
                  <a:lumMod val="95000"/>
                  <a:lumOff val="5000"/>
                </a:schemeClr>
              </a:solidFill>
              <a:cs typeface="B Zar" pitchFamily="2" charset="-78"/>
            </a:endParaRPr>
          </a:p>
        </p:txBody>
      </p:sp>
    </p:spTree>
    <p:extLst>
      <p:ext uri="{BB962C8B-B14F-4D97-AF65-F5344CB8AC3E}">
        <p14:creationId xmlns:p14="http://schemas.microsoft.com/office/powerpoint/2010/main" val="997492401"/>
      </p:ext>
    </p:extLst>
  </p:cSld>
  <p:clrMapOvr>
    <a:masterClrMapping/>
  </p:clrMapOvr>
  <p:transition spd="slow">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90176"/>
            <a:ext cx="10515600" cy="1325563"/>
          </a:xfrm>
        </p:spPr>
        <p:txBody>
          <a:bodyPr/>
          <a:lstStyle/>
          <a:p>
            <a:endParaRPr lang="en-US" dirty="0">
              <a:solidFill>
                <a:schemeClr val="bg1"/>
              </a:solidFill>
            </a:endParaRPr>
          </a:p>
        </p:txBody>
      </p:sp>
      <p:sp>
        <p:nvSpPr>
          <p:cNvPr id="3" name="Content Placeholder 2"/>
          <p:cNvSpPr>
            <a:spLocks noGrp="1"/>
          </p:cNvSpPr>
          <p:nvPr>
            <p:ph idx="1"/>
          </p:nvPr>
        </p:nvSpPr>
        <p:spPr>
          <a:xfrm>
            <a:off x="1" y="290176"/>
            <a:ext cx="11804073" cy="5391097"/>
          </a:xfrm>
        </p:spPr>
        <p:txBody>
          <a:bodyPr>
            <a:noAutofit/>
          </a:bodyPr>
          <a:lstStyle/>
          <a:p>
            <a:pPr marL="0" indent="0" algn="r">
              <a:buNone/>
            </a:pPr>
            <a:r>
              <a:rPr lang="fa-IR" sz="2800" i="1" dirty="0">
                <a:solidFill>
                  <a:schemeClr val="tx1">
                    <a:lumMod val="95000"/>
                    <a:lumOff val="5000"/>
                  </a:schemeClr>
                </a:solidFill>
                <a:effectLst>
                  <a:outerShdw blurRad="38100" dist="38100" dir="2700000" algn="tl">
                    <a:srgbClr val="000000">
                      <a:alpha val="43137"/>
                    </a:srgbClr>
                  </a:outerShdw>
                </a:effectLst>
                <a:cs typeface="B Zar" pitchFamily="2" charset="-78"/>
              </a:rPr>
              <a:t>توجه:در زنان هیپوتیرئید کاهش تیروکسین وافزایش تیروتیروپین ولی در زنان هیپرتیروئید برعکس</a:t>
            </a:r>
          </a:p>
          <a:p>
            <a:pPr marL="0" indent="0" algn="r">
              <a:lnSpc>
                <a:spcPct val="150000"/>
              </a:lnSpc>
              <a:buNone/>
            </a:pPr>
            <a:r>
              <a:rPr lang="fa-IR" sz="4800" i="1" dirty="0">
                <a:solidFill>
                  <a:schemeClr val="tx1">
                    <a:lumMod val="95000"/>
                    <a:lumOff val="5000"/>
                  </a:schemeClr>
                </a:solidFill>
                <a:effectLst>
                  <a:outerShdw blurRad="38100" dist="38100" dir="2700000" algn="tl">
                    <a:srgbClr val="000000">
                      <a:alpha val="43137"/>
                    </a:srgbClr>
                  </a:outerShdw>
                </a:effectLst>
                <a:latin typeface="Andalus" panose="02020603050405020304" pitchFamily="18" charset="-78"/>
                <a:cs typeface="B Zar" pitchFamily="2" charset="-78"/>
              </a:rPr>
              <a:t>هیپرتیروئید: </a:t>
            </a:r>
            <a:r>
              <a:rPr lang="fa-IR" sz="2800" i="1" dirty="0">
                <a:solidFill>
                  <a:schemeClr val="tx1">
                    <a:lumMod val="95000"/>
                    <a:lumOff val="5000"/>
                  </a:schemeClr>
                </a:solidFill>
                <a:effectLst>
                  <a:outerShdw blurRad="38100" dist="38100" dir="2700000" algn="tl">
                    <a:srgbClr val="000000">
                      <a:alpha val="43137"/>
                    </a:srgbClr>
                  </a:outerShdw>
                </a:effectLst>
                <a:cs typeface="B Zar" pitchFamily="2" charset="-78"/>
              </a:rPr>
              <a:t>هیپرتیرئید یا تیروتوکسیکوز تقریبا در 1مورد از 1000-  2000حاملگی رخ میدهد.چون در طی حاملگی تیروکسین افزایش میابد.بنابراین تشخیص هیپر تیروئید دشوار است.</a:t>
            </a:r>
          </a:p>
          <a:p>
            <a:pPr marL="0" indent="0" algn="r">
              <a:lnSpc>
                <a:spcPct val="150000"/>
              </a:lnSpc>
              <a:buNone/>
            </a:pPr>
            <a:r>
              <a:rPr lang="fa-IR" sz="1400" i="1" dirty="0">
                <a:solidFill>
                  <a:schemeClr val="tx1">
                    <a:lumMod val="95000"/>
                    <a:lumOff val="5000"/>
                  </a:schemeClr>
                </a:solidFill>
                <a:effectLst>
                  <a:outerShdw blurRad="38100" dist="38100" dir="2700000" algn="tl">
                    <a:srgbClr val="000000">
                      <a:alpha val="43137"/>
                    </a:srgbClr>
                  </a:outerShdw>
                </a:effectLst>
                <a:cs typeface="B Zar" pitchFamily="2" charset="-78"/>
              </a:rPr>
              <a:t> </a:t>
            </a:r>
            <a:r>
              <a:rPr lang="fa-IR" sz="4000" i="1" dirty="0">
                <a:solidFill>
                  <a:schemeClr val="tx1">
                    <a:lumMod val="95000"/>
                    <a:lumOff val="5000"/>
                  </a:schemeClr>
                </a:solidFill>
                <a:effectLst>
                  <a:outerShdw blurRad="38100" dist="38100" dir="2700000" algn="tl">
                    <a:srgbClr val="000000">
                      <a:alpha val="43137"/>
                    </a:srgbClr>
                  </a:outerShdw>
                </a:effectLst>
                <a:latin typeface="Andalus" panose="02020603050405020304" pitchFamily="18" charset="-78"/>
                <a:cs typeface="B Zar" pitchFamily="2" charset="-78"/>
              </a:rPr>
              <a:t>نشانه های کمک کننده</a:t>
            </a:r>
            <a:r>
              <a:rPr lang="fa-IR" sz="2800" i="1" dirty="0">
                <a:solidFill>
                  <a:schemeClr val="tx1">
                    <a:lumMod val="95000"/>
                    <a:lumOff val="5000"/>
                  </a:schemeClr>
                </a:solidFill>
                <a:effectLst>
                  <a:outerShdw blurRad="38100" dist="38100" dir="2700000" algn="tl">
                    <a:srgbClr val="000000">
                      <a:alpha val="43137"/>
                    </a:srgbClr>
                  </a:outerShdw>
                </a:effectLst>
                <a:cs typeface="B Zar" pitchFamily="2" charset="-78"/>
              </a:rPr>
              <a:t>:تاکی کاردیا که البته از افزایش ضربان قلب در حاملگی شدیدتر میباشد.اگزوفتالمی،عدم افزایش وزن علی رغم دریافت غذای </a:t>
            </a:r>
            <a:r>
              <a:rPr lang="en-US" sz="2800" i="1" dirty="0">
                <a:solidFill>
                  <a:schemeClr val="tx1">
                    <a:lumMod val="95000"/>
                    <a:lumOff val="5000"/>
                  </a:schemeClr>
                </a:solidFill>
                <a:effectLst>
                  <a:outerShdw blurRad="38100" dist="38100" dir="2700000" algn="tl">
                    <a:srgbClr val="000000">
                      <a:alpha val="43137"/>
                    </a:srgbClr>
                  </a:outerShdw>
                </a:effectLst>
                <a:cs typeface="B Zar" pitchFamily="2" charset="-78"/>
              </a:rPr>
              <a:t>TSH</a:t>
            </a:r>
            <a:r>
              <a:rPr lang="fa-IR" sz="2800" i="1" dirty="0">
                <a:solidFill>
                  <a:schemeClr val="tx1">
                    <a:lumMod val="95000"/>
                    <a:lumOff val="5000"/>
                  </a:schemeClr>
                </a:solidFill>
                <a:effectLst>
                  <a:outerShdw blurRad="38100" dist="38100" dir="2700000" algn="tl">
                    <a:srgbClr val="000000">
                      <a:alpha val="43137"/>
                    </a:srgbClr>
                  </a:outerShdw>
                </a:effectLst>
                <a:cs typeface="B Zar" pitchFamily="2" charset="-78"/>
              </a:rPr>
              <a:t>کاهش</a:t>
            </a:r>
            <a:r>
              <a:rPr lang="en-US" sz="2800" i="1" dirty="0">
                <a:solidFill>
                  <a:schemeClr val="tx1">
                    <a:lumMod val="95000"/>
                    <a:lumOff val="5000"/>
                  </a:schemeClr>
                </a:solidFill>
                <a:effectLst>
                  <a:outerShdw blurRad="38100" dist="38100" dir="2700000" algn="tl">
                    <a:srgbClr val="000000">
                      <a:alpha val="43137"/>
                    </a:srgbClr>
                  </a:outerShdw>
                </a:effectLst>
                <a:cs typeface="B Zar" pitchFamily="2" charset="-78"/>
              </a:rPr>
              <a:t> </a:t>
            </a:r>
            <a:r>
              <a:rPr lang="fa-IR" sz="2800" i="1" dirty="0">
                <a:solidFill>
                  <a:schemeClr val="tx1">
                    <a:lumMod val="95000"/>
                    <a:lumOff val="5000"/>
                  </a:schemeClr>
                </a:solidFill>
                <a:effectLst>
                  <a:outerShdw blurRad="38100" dist="38100" dir="2700000" algn="tl">
                    <a:srgbClr val="000000">
                      <a:alpha val="43137"/>
                    </a:srgbClr>
                  </a:outerShdw>
                </a:effectLst>
                <a:cs typeface="B Zar" pitchFamily="2" charset="-78"/>
              </a:rPr>
              <a:t>و</a:t>
            </a:r>
            <a:r>
              <a:rPr lang="en-US" sz="2800" i="1" dirty="0">
                <a:solidFill>
                  <a:schemeClr val="tx1">
                    <a:lumMod val="95000"/>
                    <a:lumOff val="5000"/>
                  </a:schemeClr>
                </a:solidFill>
                <a:effectLst>
                  <a:outerShdw blurRad="38100" dist="38100" dir="2700000" algn="tl">
                    <a:srgbClr val="000000">
                      <a:alpha val="43137"/>
                    </a:srgbClr>
                  </a:outerShdw>
                </a:effectLst>
                <a:cs typeface="B Zar" pitchFamily="2" charset="-78"/>
              </a:rPr>
              <a:t>T4</a:t>
            </a:r>
            <a:r>
              <a:rPr lang="fa-IR" sz="2800" i="1" dirty="0">
                <a:solidFill>
                  <a:schemeClr val="tx1">
                    <a:lumMod val="95000"/>
                    <a:lumOff val="5000"/>
                  </a:schemeClr>
                </a:solidFill>
                <a:effectLst>
                  <a:outerShdw blurRad="38100" dist="38100" dir="2700000" algn="tl">
                    <a:srgbClr val="000000">
                      <a:alpha val="43137"/>
                    </a:srgbClr>
                  </a:outerShdw>
                </a:effectLst>
                <a:cs typeface="B Zar" pitchFamily="2" charset="-78"/>
              </a:rPr>
              <a:t> کافی،تیرومگالی و تایید آزمایشگاهی و افزایش</a:t>
            </a:r>
            <a:endParaRPr lang="en-US" sz="2800" i="1" dirty="0">
              <a:solidFill>
                <a:schemeClr val="tx1">
                  <a:lumMod val="95000"/>
                  <a:lumOff val="5000"/>
                </a:schemeClr>
              </a:solidFill>
              <a:effectLst>
                <a:outerShdw blurRad="38100" dist="38100" dir="2700000" algn="tl">
                  <a:srgbClr val="000000">
                    <a:alpha val="43137"/>
                  </a:srgbClr>
                </a:outerShdw>
              </a:effectLst>
              <a:cs typeface="B Zar" pitchFamily="2" charset="-78"/>
            </a:endParaRPr>
          </a:p>
        </p:txBody>
      </p:sp>
    </p:spTree>
    <p:extLst>
      <p:ext uri="{BB962C8B-B14F-4D97-AF65-F5344CB8AC3E}">
        <p14:creationId xmlns:p14="http://schemas.microsoft.com/office/powerpoint/2010/main" val="1241335832"/>
      </p:ext>
    </p:extLst>
  </p:cSld>
  <p:clrMapOvr>
    <a:masterClrMapping/>
  </p:clrMapOvr>
  <p:transition spd="slow">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48328" y="365127"/>
            <a:ext cx="13902128" cy="1325563"/>
          </a:xfrm>
        </p:spPr>
        <p:txBody>
          <a:bodyPr>
            <a:normAutofit/>
          </a:bodyPr>
          <a:lstStyle/>
          <a:p>
            <a:pPr algn="r"/>
            <a:r>
              <a:rPr lang="fa-IR" sz="4400" i="1" dirty="0">
                <a:solidFill>
                  <a:schemeClr val="tx1">
                    <a:lumMod val="95000"/>
                    <a:lumOff val="5000"/>
                  </a:schemeClr>
                </a:solidFill>
                <a:latin typeface="Andalus" panose="02020603050405020304" pitchFamily="18" charset="-78"/>
                <a:cs typeface="B Titr" pitchFamily="2" charset="-78"/>
              </a:rPr>
              <a:t>علت هیپر تیروئید در حاملگی چیست؟</a:t>
            </a:r>
            <a:endParaRPr lang="en-US" sz="4400" i="1" dirty="0">
              <a:solidFill>
                <a:schemeClr val="tx1">
                  <a:lumMod val="95000"/>
                  <a:lumOff val="5000"/>
                </a:schemeClr>
              </a:solidFill>
              <a:latin typeface="Andalus" panose="02020603050405020304" pitchFamily="18" charset="-78"/>
              <a:cs typeface="B Titr" pitchFamily="2" charset="-78"/>
            </a:endParaRPr>
          </a:p>
        </p:txBody>
      </p:sp>
      <p:sp>
        <p:nvSpPr>
          <p:cNvPr id="3" name="Content Placeholder 2"/>
          <p:cNvSpPr>
            <a:spLocks noGrp="1"/>
          </p:cNvSpPr>
          <p:nvPr>
            <p:ph idx="1"/>
          </p:nvPr>
        </p:nvSpPr>
        <p:spPr>
          <a:xfrm>
            <a:off x="314795" y="1941689"/>
            <a:ext cx="11448228" cy="4385177"/>
          </a:xfrm>
        </p:spPr>
        <p:txBody>
          <a:bodyPr>
            <a:noAutofit/>
          </a:bodyPr>
          <a:lstStyle/>
          <a:p>
            <a:pPr marL="0" indent="0" algn="r">
              <a:buNone/>
            </a:pPr>
            <a:r>
              <a:rPr lang="fa-IR" sz="2400" i="1" dirty="0">
                <a:solidFill>
                  <a:schemeClr val="tx1">
                    <a:lumMod val="95000"/>
                    <a:lumOff val="5000"/>
                  </a:schemeClr>
                </a:solidFill>
                <a:cs typeface="B Zar" pitchFamily="2" charset="-78"/>
              </a:rPr>
              <a:t>بیماری گریوز:نوعی روند خود ایمنی اختصاصی عضو که با انتی بادی محرک تیروئید همراه است.</a:t>
            </a:r>
          </a:p>
          <a:p>
            <a:pPr marL="0" indent="0" algn="r">
              <a:buNone/>
            </a:pPr>
            <a:endParaRPr lang="fa-IR" sz="2400" i="1" dirty="0">
              <a:solidFill>
                <a:schemeClr val="tx1">
                  <a:lumMod val="95000"/>
                  <a:lumOff val="5000"/>
                </a:schemeClr>
              </a:solidFill>
              <a:cs typeface="B Zar" pitchFamily="2" charset="-78"/>
            </a:endParaRPr>
          </a:p>
          <a:p>
            <a:pPr marL="0" indent="0" algn="r">
              <a:buNone/>
            </a:pPr>
            <a:r>
              <a:rPr lang="fa-IR" sz="2400" i="1" dirty="0">
                <a:solidFill>
                  <a:schemeClr val="tx1">
                    <a:lumMod val="95000"/>
                    <a:lumOff val="5000"/>
                  </a:schemeClr>
                </a:solidFill>
                <a:cs typeface="B Zar" pitchFamily="2" charset="-78"/>
              </a:rPr>
              <a:t>                     تیونامید</a:t>
            </a:r>
          </a:p>
          <a:p>
            <a:pPr marL="0" indent="0" algn="r">
              <a:buNone/>
            </a:pPr>
            <a:r>
              <a:rPr lang="fa-IR" sz="2400" i="1" dirty="0">
                <a:solidFill>
                  <a:schemeClr val="tx1">
                    <a:lumMod val="95000"/>
                    <a:lumOff val="5000"/>
                  </a:schemeClr>
                </a:solidFill>
                <a:cs typeface="B Zar" pitchFamily="2" charset="-78"/>
              </a:rPr>
              <a:t>درمان:          پروپیل  تیواوراسیل </a:t>
            </a:r>
          </a:p>
          <a:p>
            <a:pPr marL="0" indent="0" algn="r">
              <a:buNone/>
            </a:pPr>
            <a:r>
              <a:rPr lang="fa-IR" sz="2400" i="1" dirty="0">
                <a:solidFill>
                  <a:schemeClr val="tx1">
                    <a:lumMod val="95000"/>
                    <a:lumOff val="5000"/>
                  </a:schemeClr>
                </a:solidFill>
                <a:cs typeface="B Zar" pitchFamily="2" charset="-78"/>
              </a:rPr>
              <a:t>                     متی مازول </a:t>
            </a:r>
          </a:p>
          <a:p>
            <a:pPr marL="0" indent="0" algn="r">
              <a:buNone/>
            </a:pPr>
            <a:endParaRPr lang="fa-IR" sz="2400" i="1" dirty="0">
              <a:solidFill>
                <a:schemeClr val="tx1">
                  <a:lumMod val="95000"/>
                  <a:lumOff val="5000"/>
                </a:schemeClr>
              </a:solidFill>
              <a:cs typeface="B Zar" pitchFamily="2" charset="-78"/>
            </a:endParaRPr>
          </a:p>
          <a:p>
            <a:pPr marL="0" indent="0" algn="r">
              <a:buNone/>
            </a:pPr>
            <a:r>
              <a:rPr lang="fa-IR" sz="2400" i="1" dirty="0">
                <a:solidFill>
                  <a:schemeClr val="tx1">
                    <a:lumMod val="95000"/>
                    <a:lumOff val="5000"/>
                  </a:schemeClr>
                </a:solidFill>
                <a:cs typeface="B Zar" pitchFamily="2" charset="-78"/>
              </a:rPr>
              <a:t>این دو دارو در مقایسه با متی مازول کمتر از جفت عبور میکنند.   متی  مازول سبب  نوعی ناهنجاری مادرزادی پوست به نام     میشود. </a:t>
            </a:r>
            <a:r>
              <a:rPr lang="en-US" sz="2400" i="1" dirty="0">
                <a:solidFill>
                  <a:schemeClr val="tx1">
                    <a:lumMod val="95000"/>
                    <a:lumOff val="5000"/>
                  </a:schemeClr>
                </a:solidFill>
                <a:cs typeface="B Zar" pitchFamily="2" charset="-78"/>
              </a:rPr>
              <a:t>APLASIACUTIS</a:t>
            </a:r>
          </a:p>
        </p:txBody>
      </p:sp>
      <p:sp>
        <p:nvSpPr>
          <p:cNvPr id="4" name="Right Brace 3"/>
          <p:cNvSpPr/>
          <p:nvPr/>
        </p:nvSpPr>
        <p:spPr>
          <a:xfrm>
            <a:off x="10529943" y="2411751"/>
            <a:ext cx="524656" cy="2293495"/>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n w="0"/>
              <a:effectLst>
                <a:outerShdw blurRad="38100" dist="19050" dir="2700000" algn="tl" rotWithShape="0">
                  <a:schemeClr val="dk1">
                    <a:alpha val="40000"/>
                  </a:schemeClr>
                </a:outerShdw>
              </a:effectLst>
              <a:latin typeface="Agency FB" panose="020B0503020202020204" pitchFamily="34" charset="0"/>
            </a:endParaRPr>
          </a:p>
        </p:txBody>
      </p:sp>
    </p:spTree>
    <p:extLst>
      <p:ext uri="{BB962C8B-B14F-4D97-AF65-F5344CB8AC3E}">
        <p14:creationId xmlns:p14="http://schemas.microsoft.com/office/powerpoint/2010/main" val="2780013589"/>
      </p:ext>
    </p:extLst>
  </p:cSld>
  <p:clrMapOvr>
    <a:masterClrMapping/>
  </p:clrMapOvr>
  <p:transition spd="slow">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a:t>ادامه</a:t>
            </a:r>
            <a:endParaRPr lang="en-US" dirty="0"/>
          </a:p>
        </p:txBody>
      </p:sp>
      <p:sp>
        <p:nvSpPr>
          <p:cNvPr id="3" name="Content Placeholder 2"/>
          <p:cNvSpPr>
            <a:spLocks noGrp="1"/>
          </p:cNvSpPr>
          <p:nvPr>
            <p:ph idx="1"/>
          </p:nvPr>
        </p:nvSpPr>
        <p:spPr>
          <a:xfrm>
            <a:off x="299805" y="1896533"/>
            <a:ext cx="11429351" cy="4534248"/>
          </a:xfrm>
        </p:spPr>
        <p:txBody>
          <a:bodyPr>
            <a:noAutofit/>
          </a:bodyPr>
          <a:lstStyle/>
          <a:p>
            <a:pPr marL="0" indent="0" algn="r">
              <a:lnSpc>
                <a:spcPct val="150000"/>
              </a:lnSpc>
              <a:buNone/>
            </a:pPr>
            <a:r>
              <a:rPr lang="fa-IR" sz="2400" i="1" dirty="0">
                <a:solidFill>
                  <a:schemeClr val="tx1">
                    <a:lumMod val="95000"/>
                    <a:lumOff val="5000"/>
                  </a:schemeClr>
                </a:solidFill>
                <a:cs typeface="B Zar" pitchFamily="2" charset="-78"/>
              </a:rPr>
              <a:t>وهمچنین سبب اترزی مری و اگرانولوسیتوز ناگهانی شده که باید سریعا مصرف دارو قطع شود.</a:t>
            </a:r>
          </a:p>
          <a:p>
            <a:pPr marL="0" indent="0" algn="r">
              <a:lnSpc>
                <a:spcPct val="150000"/>
              </a:lnSpc>
              <a:buNone/>
            </a:pPr>
            <a:r>
              <a:rPr lang="fa-IR" sz="2400" i="1" dirty="0">
                <a:solidFill>
                  <a:schemeClr val="tx1">
                    <a:lumMod val="95000"/>
                    <a:lumOff val="5000"/>
                  </a:schemeClr>
                </a:solidFill>
                <a:cs typeface="B Zar" pitchFamily="2" charset="-78"/>
              </a:rPr>
              <a:t>متاسفانه به علت اغاز حاد شمارش لکوسیت در مورد حاملگی سودمند نیست و تنها علامت ان تب و گلو درد است که باید دارو سریعا قطع شود.</a:t>
            </a:r>
          </a:p>
          <a:p>
            <a:pPr marL="0" indent="0" algn="r">
              <a:lnSpc>
                <a:spcPct val="150000"/>
              </a:lnSpc>
              <a:buNone/>
            </a:pPr>
            <a:r>
              <a:rPr lang="fa-IR" sz="2400" i="1" dirty="0">
                <a:solidFill>
                  <a:schemeClr val="tx1">
                    <a:lumMod val="95000"/>
                    <a:lumOff val="5000"/>
                  </a:schemeClr>
                </a:solidFill>
                <a:cs typeface="B Zar" pitchFamily="2" charset="-78"/>
              </a:rPr>
              <a:t>بعد از کنترل هیپرتیروئید می توان اقدام به تیروئیدکتومی ساب توتال کرد.البته به ندرت در حاملگی انجام میشود اما در زنانی که درمان دارویی جوابگو نیست یا باعث عارضه توکسیک در انها شده مناسب است.</a:t>
            </a:r>
          </a:p>
          <a:p>
            <a:pPr marL="0" indent="0" algn="r">
              <a:lnSpc>
                <a:spcPct val="150000"/>
              </a:lnSpc>
              <a:buNone/>
            </a:pPr>
            <a:r>
              <a:rPr lang="fa-IR" sz="2400" i="1" dirty="0">
                <a:solidFill>
                  <a:schemeClr val="tx1">
                    <a:lumMod val="95000"/>
                    <a:lumOff val="5000"/>
                  </a:schemeClr>
                </a:solidFill>
                <a:cs typeface="B Zar" pitchFamily="2" charset="-78"/>
              </a:rPr>
              <a:t>تخریب غده با ید رادیو اکتیو در حاملگی ممنوع است زیرا باعث تخریب غده تیروئید جنین شده و اگر در صورت اگاه نبودن از بارداری این کار انجام شد باید دستور سقط جنین داده شود و تا 6ماه بعد از درمان از حامله شدن پرهیز شود. </a:t>
            </a:r>
          </a:p>
          <a:p>
            <a:pPr marL="0" indent="0" algn="r">
              <a:lnSpc>
                <a:spcPct val="150000"/>
              </a:lnSpc>
              <a:buNone/>
            </a:pPr>
            <a:endParaRPr lang="en-US" sz="2400" i="1" dirty="0">
              <a:solidFill>
                <a:schemeClr val="tx1">
                  <a:lumMod val="95000"/>
                  <a:lumOff val="5000"/>
                </a:schemeClr>
              </a:solidFill>
              <a:cs typeface="B Zar" pitchFamily="2" charset="-78"/>
            </a:endParaRPr>
          </a:p>
        </p:txBody>
      </p:sp>
    </p:spTree>
    <p:extLst>
      <p:ext uri="{BB962C8B-B14F-4D97-AF65-F5344CB8AC3E}">
        <p14:creationId xmlns:p14="http://schemas.microsoft.com/office/powerpoint/2010/main" val="655110697"/>
      </p:ext>
    </p:extLst>
  </p:cSld>
  <p:clrMapOvr>
    <a:masterClrMapping/>
  </p:clrMapOvr>
  <p:transition spd="slow">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580444"/>
            <a:ext cx="11557416" cy="5277557"/>
          </a:xfrm>
        </p:spPr>
        <p:txBody>
          <a:bodyPr>
            <a:normAutofit/>
          </a:bodyPr>
          <a:lstStyle/>
          <a:p>
            <a:pPr marL="0" indent="0" algn="r">
              <a:lnSpc>
                <a:spcPct val="150000"/>
              </a:lnSpc>
              <a:buNone/>
            </a:pPr>
            <a:r>
              <a:rPr lang="fa-IR" sz="5400" i="1" dirty="0">
                <a:solidFill>
                  <a:schemeClr val="tx1">
                    <a:lumMod val="95000"/>
                    <a:lumOff val="5000"/>
                  </a:schemeClr>
                </a:solidFill>
                <a:latin typeface="Gautami" panose="020B0502040204020203" pitchFamily="34" charset="0"/>
                <a:cs typeface="B Zar" pitchFamily="2" charset="-78"/>
              </a:rPr>
              <a:t>پیامد حاملگی هیپر تیروئید کنترل نشده:</a:t>
            </a:r>
          </a:p>
          <a:p>
            <a:pPr marL="0" indent="0" algn="r">
              <a:lnSpc>
                <a:spcPct val="150000"/>
              </a:lnSpc>
              <a:buNone/>
            </a:pPr>
            <a:r>
              <a:rPr lang="fa-IR" sz="4400" i="1" dirty="0">
                <a:solidFill>
                  <a:schemeClr val="tx1">
                    <a:lumMod val="95000"/>
                    <a:lumOff val="5000"/>
                  </a:schemeClr>
                </a:solidFill>
                <a:latin typeface="Gautami" panose="020B0502040204020203" pitchFamily="34" charset="0"/>
                <a:cs typeface="B Zar" pitchFamily="2" charset="-78"/>
              </a:rPr>
              <a:t>تیروکسین اضافی منجر به سقط خود به خود شده و در زنانی که علارغم درمان ها هیپر تیروئید باقی بماند افزایش پره اکلمشی،نارسایی قلبی،مرگ ومیر پره ناتال را داریم.</a:t>
            </a:r>
            <a:endParaRPr lang="en-US" sz="4400" i="1" dirty="0">
              <a:solidFill>
                <a:schemeClr val="tx1">
                  <a:lumMod val="95000"/>
                  <a:lumOff val="5000"/>
                </a:schemeClr>
              </a:solidFill>
              <a:latin typeface="Gautami" panose="020B0502040204020203" pitchFamily="34" charset="0"/>
              <a:cs typeface="B Zar" pitchFamily="2" charset="-78"/>
            </a:endParaRPr>
          </a:p>
        </p:txBody>
      </p:sp>
    </p:spTree>
    <p:extLst>
      <p:ext uri="{BB962C8B-B14F-4D97-AF65-F5344CB8AC3E}">
        <p14:creationId xmlns:p14="http://schemas.microsoft.com/office/powerpoint/2010/main" val="2943930202"/>
      </p:ext>
    </p:extLst>
  </p:cSld>
  <p:clrMapOvr>
    <a:masterClrMapping/>
  </p:clrMapOvr>
  <p:transition spd="slow">
    <p:fade/>
  </p:transition>
</p:sld>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726</TotalTime>
  <Words>1231</Words>
  <Application>Microsoft Office PowerPoint</Application>
  <PresentationFormat>Widescreen</PresentationFormat>
  <Paragraphs>61</Paragraphs>
  <Slides>20</Slides>
  <Notes>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20</vt:i4>
      </vt:variant>
    </vt:vector>
  </HeadingPairs>
  <TitlesOfParts>
    <vt:vector size="29" baseType="lpstr">
      <vt:lpstr>Andalus</vt:lpstr>
      <vt:lpstr>Arabic Typesetting</vt:lpstr>
      <vt:lpstr>B Zar</vt:lpstr>
      <vt:lpstr>Calibri Light</vt:lpstr>
      <vt:lpstr>Gautami</vt:lpstr>
      <vt:lpstr>B Titr</vt:lpstr>
      <vt:lpstr>Agency FB</vt:lpstr>
      <vt:lpstr>Calibri</vt:lpstr>
      <vt:lpstr>Retrospect</vt:lpstr>
      <vt:lpstr>PowerPoint Presentation</vt:lpstr>
      <vt:lpstr> اختلالات تیروئیدی در حاملگی  </vt:lpstr>
      <vt:lpstr>PowerPoint Presentation</vt:lpstr>
      <vt:lpstr>فیزیولوژی تیروئید و حاملگی:</vt:lpstr>
      <vt:lpstr>ادامه:</vt:lpstr>
      <vt:lpstr>PowerPoint Presentation</vt:lpstr>
      <vt:lpstr>علت هیپر تیروئید در حاملگی چیست؟</vt:lpstr>
      <vt:lpstr>ادامه</vt:lpstr>
      <vt:lpstr>PowerPoint Presentation</vt:lpstr>
      <vt:lpstr>پیامد بر جنین و نوزاد: </vt:lpstr>
      <vt:lpstr>طوفان تیروئیدی و نارسایی قلبی: </vt:lpstr>
      <vt:lpstr>استفراغ شدید حاملگی و تیروتوکسیکوز در حاملگی </vt:lpstr>
      <vt:lpstr>هیپوتیروئید در حاملگی:</vt:lpstr>
      <vt:lpstr>PowerPoint Presentation</vt:lpstr>
      <vt:lpstr>PowerPoint Presentation</vt:lpstr>
      <vt:lpstr>ید و حاملگی</vt:lpstr>
      <vt:lpstr>تبلیغ</vt:lpstr>
      <vt:lpstr>تبلیغ</vt:lpstr>
      <vt:lpstr>تبلیغ</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IEHE.ir</dc:creator>
  <cp:lastModifiedBy>david vakili</cp:lastModifiedBy>
  <cp:revision>94</cp:revision>
  <dcterms:created xsi:type="dcterms:W3CDTF">2013-10-08T06:42:02Z</dcterms:created>
  <dcterms:modified xsi:type="dcterms:W3CDTF">2026-04-02T12:29:11Z</dcterms:modified>
</cp:coreProperties>
</file>